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84" r:id="rId2"/>
    <p:sldId id="288" r:id="rId3"/>
    <p:sldId id="287" r:id="rId4"/>
    <p:sldId id="289" r:id="rId5"/>
    <p:sldId id="285"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initials="S" lastIdx="3" clrIdx="0">
    <p:extLst>
      <p:ext uri="{19B8F6BF-5375-455C-9EA6-DF929625EA0E}">
        <p15:presenceInfo xmlns:p15="http://schemas.microsoft.com/office/powerpoint/2012/main" userId="Susan" providerId="None"/>
      </p:ext>
    </p:extLst>
  </p:cmAuthor>
  <p:cmAuthor id="2" name="Microsoft Office User" initials="Office" lastIdx="2" clrIdx="1">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128"/>
    <a:srgbClr val="000000"/>
    <a:srgbClr val="FDB414"/>
    <a:srgbClr val="F1A1A5"/>
    <a:srgbClr val="E76369"/>
    <a:srgbClr val="E1373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7" autoAdjust="0"/>
    <p:restoredTop sz="86512" autoAdjust="0"/>
  </p:normalViewPr>
  <p:slideViewPr>
    <p:cSldViewPr snapToGrid="0" snapToObjects="1">
      <p:cViewPr varScale="1">
        <p:scale>
          <a:sx n="96" d="100"/>
          <a:sy n="96" d="100"/>
        </p:scale>
        <p:origin x="2334" y="8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2" d="100"/>
          <a:sy n="52" d="100"/>
        </p:scale>
        <p:origin x="28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1F0F84-54C6-42C4-B7B1-7A01885D9C74}"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A6EBE67D-4567-400B-BAB7-A56CEFC3ED5E}">
      <dgm:prSet phldrT="[Text]" custT="1"/>
      <dgm:spPr>
        <a:solidFill>
          <a:srgbClr val="FDB414"/>
        </a:solidFill>
        <a:ln>
          <a:solidFill>
            <a:srgbClr val="FDB414"/>
          </a:solidFill>
        </a:ln>
      </dgm:spPr>
      <dgm:t>
        <a:bodyPr/>
        <a:lstStyle/>
        <a:p>
          <a:r>
            <a:rPr lang="en-US" sz="2400" dirty="0">
              <a:latin typeface="Bookman Old Style" panose="02050604050505020204" pitchFamily="18" charset="0"/>
            </a:rPr>
            <a:t>The mathematics skills that children display at school entry are important predictors of their subsequent academic and vocational success </a:t>
          </a:r>
          <a:r>
            <a:rPr lang="en-US" sz="1800" dirty="0">
              <a:latin typeface="Bookman Old Style" panose="02050604050505020204" pitchFamily="18" charset="0"/>
            </a:rPr>
            <a:t>(Duncan et al., 2007; Geary, 2011). </a:t>
          </a:r>
        </a:p>
      </dgm:t>
    </dgm:pt>
    <dgm:pt modelId="{DF4070DE-24B1-42DE-9C4F-8A457BD405C7}" type="parTrans" cxnId="{026DA69A-FE5B-459F-8C44-6B6E871CF039}">
      <dgm:prSet/>
      <dgm:spPr/>
      <dgm:t>
        <a:bodyPr/>
        <a:lstStyle/>
        <a:p>
          <a:endParaRPr lang="en-US" sz="2400">
            <a:latin typeface="Bookman Old Style" panose="02050604050505020204" pitchFamily="18" charset="0"/>
          </a:endParaRPr>
        </a:p>
      </dgm:t>
    </dgm:pt>
    <dgm:pt modelId="{0AA6E09B-57B5-4A75-85A1-E6EB1ACB6FD2}" type="sibTrans" cxnId="{026DA69A-FE5B-459F-8C44-6B6E871CF039}">
      <dgm:prSet/>
      <dgm:spPr/>
      <dgm:t>
        <a:bodyPr/>
        <a:lstStyle/>
        <a:p>
          <a:endParaRPr lang="en-US" sz="2400">
            <a:latin typeface="Bookman Old Style" panose="02050604050505020204" pitchFamily="18" charset="0"/>
          </a:endParaRPr>
        </a:p>
      </dgm:t>
    </dgm:pt>
    <dgm:pt modelId="{0CF959B0-373D-4792-B322-720A42EF844F}">
      <dgm:prSet phldrT="[Text]" custT="1"/>
      <dgm:spPr>
        <a:solidFill>
          <a:srgbClr val="000000"/>
        </a:solidFill>
        <a:ln>
          <a:solidFill>
            <a:srgbClr val="000000"/>
          </a:solidFill>
        </a:ln>
      </dgm:spPr>
      <dgm:t>
        <a:bodyPr/>
        <a:lstStyle/>
        <a:p>
          <a:r>
            <a:rPr lang="en-US" sz="2400" dirty="0">
              <a:latin typeface="Bookman Old Style" panose="02050604050505020204" pitchFamily="18" charset="0"/>
            </a:rPr>
            <a:t> Increased engagement with mathematics activities at home has been shown to increase later mathematics success </a:t>
          </a:r>
          <a:r>
            <a:rPr lang="en-US" sz="1800" dirty="0">
              <a:latin typeface="Bookman Old Style" panose="02050604050505020204" pitchFamily="18" charset="0"/>
            </a:rPr>
            <a:t>(</a:t>
          </a:r>
          <a:r>
            <a:rPr lang="en-US" sz="1800" dirty="0" err="1">
              <a:latin typeface="Bookman Old Style" panose="02050604050505020204" pitchFamily="18" charset="0"/>
            </a:rPr>
            <a:t>Ramani</a:t>
          </a:r>
          <a:r>
            <a:rPr lang="en-US" sz="1800" dirty="0">
              <a:latin typeface="Bookman Old Style" panose="02050604050505020204" pitchFamily="18" charset="0"/>
            </a:rPr>
            <a:t> &amp; </a:t>
          </a:r>
          <a:r>
            <a:rPr lang="en-US" sz="1800" dirty="0" err="1">
              <a:latin typeface="Bookman Old Style" panose="02050604050505020204" pitchFamily="18" charset="0"/>
            </a:rPr>
            <a:t>Scalise</a:t>
          </a:r>
          <a:r>
            <a:rPr lang="en-US" sz="1800" dirty="0">
              <a:latin typeface="Bookman Old Style" panose="02050604050505020204" pitchFamily="18" charset="0"/>
            </a:rPr>
            <a:t>, 2018). </a:t>
          </a:r>
          <a:endParaRPr lang="en-US" sz="2400" dirty="0">
            <a:latin typeface="Bookman Old Style" panose="02050604050505020204" pitchFamily="18" charset="0"/>
          </a:endParaRPr>
        </a:p>
      </dgm:t>
    </dgm:pt>
    <dgm:pt modelId="{1CA52DA6-52BC-4EE3-85AF-1F52D6183F19}" type="parTrans" cxnId="{C36D4A04-AAB9-472B-866C-64D1831F39E4}">
      <dgm:prSet/>
      <dgm:spPr/>
      <dgm:t>
        <a:bodyPr/>
        <a:lstStyle/>
        <a:p>
          <a:endParaRPr lang="en-US" sz="2400">
            <a:latin typeface="Bookman Old Style" panose="02050604050505020204" pitchFamily="18" charset="0"/>
          </a:endParaRPr>
        </a:p>
      </dgm:t>
    </dgm:pt>
    <dgm:pt modelId="{6DFC5ADD-2529-4CA1-BE09-C611722DCF5C}" type="sibTrans" cxnId="{C36D4A04-AAB9-472B-866C-64D1831F39E4}">
      <dgm:prSet/>
      <dgm:spPr/>
      <dgm:t>
        <a:bodyPr/>
        <a:lstStyle/>
        <a:p>
          <a:endParaRPr lang="en-US" sz="2400">
            <a:latin typeface="Bookman Old Style" panose="02050604050505020204" pitchFamily="18" charset="0"/>
          </a:endParaRPr>
        </a:p>
      </dgm:t>
    </dgm:pt>
    <dgm:pt modelId="{774AAA98-112F-45E5-9BEA-257892F6A3D2}">
      <dgm:prSet phldrT="[Text]" custT="1"/>
      <dgm:spPr>
        <a:solidFill>
          <a:srgbClr val="DA2128"/>
        </a:solidFill>
        <a:ln>
          <a:noFill/>
        </a:ln>
      </dgm:spPr>
      <dgm:t>
        <a:bodyPr/>
        <a:lstStyle/>
        <a:p>
          <a:r>
            <a:rPr lang="en-US" sz="2400" dirty="0">
              <a:latin typeface="Bookman Old Style" panose="02050604050505020204" pitchFamily="18" charset="0"/>
            </a:rPr>
            <a:t>  In 2017, only 32% of US 4</a:t>
          </a:r>
          <a:r>
            <a:rPr lang="en-US" sz="2400" baseline="30000" dirty="0">
              <a:latin typeface="Bookman Old Style" panose="02050604050505020204" pitchFamily="18" charset="0"/>
            </a:rPr>
            <a:t>th</a:t>
          </a:r>
          <a:r>
            <a:rPr lang="en-US" sz="2400" dirty="0">
              <a:latin typeface="Bookman Old Style" panose="02050604050505020204" pitchFamily="18" charset="0"/>
            </a:rPr>
            <a:t> graders were scored proficient in math </a:t>
          </a:r>
          <a:r>
            <a:rPr lang="en-US" sz="1800" dirty="0">
              <a:latin typeface="Bookman Old Style" panose="02050604050505020204" pitchFamily="18" charset="0"/>
            </a:rPr>
            <a:t>(NAEP, 2018). </a:t>
          </a:r>
          <a:endParaRPr lang="en-US" sz="2400" dirty="0">
            <a:latin typeface="Bookman Old Style" panose="02050604050505020204" pitchFamily="18" charset="0"/>
          </a:endParaRPr>
        </a:p>
      </dgm:t>
    </dgm:pt>
    <dgm:pt modelId="{63F6CA92-EDAB-4977-A7C2-26EFB6D25405}" type="sibTrans" cxnId="{BCB539FE-6E7A-4C50-B030-AC1870658880}">
      <dgm:prSet/>
      <dgm:spPr/>
      <dgm:t>
        <a:bodyPr/>
        <a:lstStyle/>
        <a:p>
          <a:endParaRPr lang="en-US" sz="2400">
            <a:latin typeface="Bookman Old Style" panose="02050604050505020204" pitchFamily="18" charset="0"/>
          </a:endParaRPr>
        </a:p>
      </dgm:t>
    </dgm:pt>
    <dgm:pt modelId="{8A40AA91-BF72-4695-971C-70A4FDA81D3E}" type="parTrans" cxnId="{BCB539FE-6E7A-4C50-B030-AC1870658880}">
      <dgm:prSet/>
      <dgm:spPr/>
      <dgm:t>
        <a:bodyPr/>
        <a:lstStyle/>
        <a:p>
          <a:endParaRPr lang="en-US" sz="2400">
            <a:latin typeface="Bookman Old Style" panose="02050604050505020204" pitchFamily="18" charset="0"/>
          </a:endParaRPr>
        </a:p>
      </dgm:t>
    </dgm:pt>
    <dgm:pt modelId="{6ADA2385-C29F-486D-8831-EF9C8546241D}" type="pres">
      <dgm:prSet presAssocID="{B71F0F84-54C6-42C4-B7B1-7A01885D9C74}" presName="Name0" presStyleCnt="0">
        <dgm:presLayoutVars>
          <dgm:dir/>
          <dgm:resizeHandles val="exact"/>
        </dgm:presLayoutVars>
      </dgm:prSet>
      <dgm:spPr/>
      <dgm:t>
        <a:bodyPr/>
        <a:lstStyle/>
        <a:p>
          <a:endParaRPr lang="en-US"/>
        </a:p>
      </dgm:t>
    </dgm:pt>
    <dgm:pt modelId="{703D3BE7-4A47-4877-8F69-387637F49395}" type="pres">
      <dgm:prSet presAssocID="{774AAA98-112F-45E5-9BEA-257892F6A3D2}" presName="node" presStyleLbl="node1" presStyleIdx="0" presStyleCnt="3">
        <dgm:presLayoutVars>
          <dgm:bulletEnabled val="1"/>
        </dgm:presLayoutVars>
      </dgm:prSet>
      <dgm:spPr/>
      <dgm:t>
        <a:bodyPr/>
        <a:lstStyle/>
        <a:p>
          <a:endParaRPr lang="en-US"/>
        </a:p>
      </dgm:t>
    </dgm:pt>
    <dgm:pt modelId="{EDC30210-728F-4A00-A0E4-E3EBE5076ADB}" type="pres">
      <dgm:prSet presAssocID="{63F6CA92-EDAB-4977-A7C2-26EFB6D25405}" presName="sibTrans" presStyleCnt="0"/>
      <dgm:spPr/>
    </dgm:pt>
    <dgm:pt modelId="{72C00F92-6C2D-472B-B62E-4D150E73BEE0}" type="pres">
      <dgm:prSet presAssocID="{A6EBE67D-4567-400B-BAB7-A56CEFC3ED5E}" presName="node" presStyleLbl="node1" presStyleIdx="1" presStyleCnt="3" custScaleX="111411">
        <dgm:presLayoutVars>
          <dgm:bulletEnabled val="1"/>
        </dgm:presLayoutVars>
      </dgm:prSet>
      <dgm:spPr/>
      <dgm:t>
        <a:bodyPr/>
        <a:lstStyle/>
        <a:p>
          <a:endParaRPr lang="en-US"/>
        </a:p>
      </dgm:t>
    </dgm:pt>
    <dgm:pt modelId="{7E383A51-83AC-43EB-B29B-B187EDCB4B5B}" type="pres">
      <dgm:prSet presAssocID="{0AA6E09B-57B5-4A75-85A1-E6EB1ACB6FD2}" presName="sibTrans" presStyleCnt="0"/>
      <dgm:spPr/>
    </dgm:pt>
    <dgm:pt modelId="{5471A109-24E0-4494-B712-624C07304D56}" type="pres">
      <dgm:prSet presAssocID="{0CF959B0-373D-4792-B322-720A42EF844F}" presName="node" presStyleLbl="node1" presStyleIdx="2" presStyleCnt="3">
        <dgm:presLayoutVars>
          <dgm:bulletEnabled val="1"/>
        </dgm:presLayoutVars>
      </dgm:prSet>
      <dgm:spPr/>
      <dgm:t>
        <a:bodyPr/>
        <a:lstStyle/>
        <a:p>
          <a:endParaRPr lang="en-US"/>
        </a:p>
      </dgm:t>
    </dgm:pt>
  </dgm:ptLst>
  <dgm:cxnLst>
    <dgm:cxn modelId="{8D286EB4-752E-402F-86C5-EA027B315010}" type="presOf" srcId="{B71F0F84-54C6-42C4-B7B1-7A01885D9C74}" destId="{6ADA2385-C29F-486D-8831-EF9C8546241D}" srcOrd="0" destOrd="0" presId="urn:microsoft.com/office/officeart/2005/8/layout/hList6"/>
    <dgm:cxn modelId="{A1ACB67E-95A6-4F2C-B2C8-1F96FD2D5EA9}" type="presOf" srcId="{A6EBE67D-4567-400B-BAB7-A56CEFC3ED5E}" destId="{72C00F92-6C2D-472B-B62E-4D150E73BEE0}" srcOrd="0" destOrd="0" presId="urn:microsoft.com/office/officeart/2005/8/layout/hList6"/>
    <dgm:cxn modelId="{026DA69A-FE5B-459F-8C44-6B6E871CF039}" srcId="{B71F0F84-54C6-42C4-B7B1-7A01885D9C74}" destId="{A6EBE67D-4567-400B-BAB7-A56CEFC3ED5E}" srcOrd="1" destOrd="0" parTransId="{DF4070DE-24B1-42DE-9C4F-8A457BD405C7}" sibTransId="{0AA6E09B-57B5-4A75-85A1-E6EB1ACB6FD2}"/>
    <dgm:cxn modelId="{BCB539FE-6E7A-4C50-B030-AC1870658880}" srcId="{B71F0F84-54C6-42C4-B7B1-7A01885D9C74}" destId="{774AAA98-112F-45E5-9BEA-257892F6A3D2}" srcOrd="0" destOrd="0" parTransId="{8A40AA91-BF72-4695-971C-70A4FDA81D3E}" sibTransId="{63F6CA92-EDAB-4977-A7C2-26EFB6D25405}"/>
    <dgm:cxn modelId="{24CA65EE-1B00-4C0C-820C-D644D5828FF9}" type="presOf" srcId="{774AAA98-112F-45E5-9BEA-257892F6A3D2}" destId="{703D3BE7-4A47-4877-8F69-387637F49395}" srcOrd="0" destOrd="0" presId="urn:microsoft.com/office/officeart/2005/8/layout/hList6"/>
    <dgm:cxn modelId="{20A462F1-92A4-43AB-9173-835956E636ED}" type="presOf" srcId="{0CF959B0-373D-4792-B322-720A42EF844F}" destId="{5471A109-24E0-4494-B712-624C07304D56}" srcOrd="0" destOrd="0" presId="urn:microsoft.com/office/officeart/2005/8/layout/hList6"/>
    <dgm:cxn modelId="{C36D4A04-AAB9-472B-866C-64D1831F39E4}" srcId="{B71F0F84-54C6-42C4-B7B1-7A01885D9C74}" destId="{0CF959B0-373D-4792-B322-720A42EF844F}" srcOrd="2" destOrd="0" parTransId="{1CA52DA6-52BC-4EE3-85AF-1F52D6183F19}" sibTransId="{6DFC5ADD-2529-4CA1-BE09-C611722DCF5C}"/>
    <dgm:cxn modelId="{2428A747-9069-43E4-91C0-3567489F8157}" type="presParOf" srcId="{6ADA2385-C29F-486D-8831-EF9C8546241D}" destId="{703D3BE7-4A47-4877-8F69-387637F49395}" srcOrd="0" destOrd="0" presId="urn:microsoft.com/office/officeart/2005/8/layout/hList6"/>
    <dgm:cxn modelId="{9063483F-5714-4F01-8884-3209445CAC8E}" type="presParOf" srcId="{6ADA2385-C29F-486D-8831-EF9C8546241D}" destId="{EDC30210-728F-4A00-A0E4-E3EBE5076ADB}" srcOrd="1" destOrd="0" presId="urn:microsoft.com/office/officeart/2005/8/layout/hList6"/>
    <dgm:cxn modelId="{E37D7D97-DFF7-46F2-A540-640D71CC8B3C}" type="presParOf" srcId="{6ADA2385-C29F-486D-8831-EF9C8546241D}" destId="{72C00F92-6C2D-472B-B62E-4D150E73BEE0}" srcOrd="2" destOrd="0" presId="urn:microsoft.com/office/officeart/2005/8/layout/hList6"/>
    <dgm:cxn modelId="{E33D5531-6CD6-44A1-B456-E751B6CDAEAA}" type="presParOf" srcId="{6ADA2385-C29F-486D-8831-EF9C8546241D}" destId="{7E383A51-83AC-43EB-B29B-B187EDCB4B5B}" srcOrd="3" destOrd="0" presId="urn:microsoft.com/office/officeart/2005/8/layout/hList6"/>
    <dgm:cxn modelId="{465977CD-8D86-4F05-99E8-955E94C763AF}" type="presParOf" srcId="{6ADA2385-C29F-486D-8831-EF9C8546241D}" destId="{5471A109-24E0-4494-B712-624C07304D56}" srcOrd="4" destOrd="0" presId="urn:microsoft.com/office/officeart/2005/8/layout/hList6"/>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1F0F84-54C6-42C4-B7B1-7A01885D9C74}"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A6EBE67D-4567-400B-BAB7-A56CEFC3ED5E}">
      <dgm:prSet phldrT="[Text]" custT="1"/>
      <dgm:spPr>
        <a:solidFill>
          <a:srgbClr val="FDB414"/>
        </a:solidFill>
        <a:ln>
          <a:solidFill>
            <a:srgbClr val="FDB414"/>
          </a:solidFill>
        </a:ln>
      </dgm:spPr>
      <dgm:t>
        <a:bodyPr/>
        <a:lstStyle/>
        <a:p>
          <a:endParaRPr lang="en-US" sz="1800" dirty="0">
            <a:latin typeface="Bookman Old Style" panose="02050604050505020204" pitchFamily="18" charset="0"/>
          </a:endParaRPr>
        </a:p>
      </dgm:t>
    </dgm:pt>
    <dgm:pt modelId="{DF4070DE-24B1-42DE-9C4F-8A457BD405C7}" type="parTrans" cxnId="{026DA69A-FE5B-459F-8C44-6B6E871CF039}">
      <dgm:prSet/>
      <dgm:spPr/>
      <dgm:t>
        <a:bodyPr/>
        <a:lstStyle/>
        <a:p>
          <a:endParaRPr lang="en-US" sz="2400">
            <a:latin typeface="Bookman Old Style" panose="02050604050505020204" pitchFamily="18" charset="0"/>
          </a:endParaRPr>
        </a:p>
      </dgm:t>
    </dgm:pt>
    <dgm:pt modelId="{0AA6E09B-57B5-4A75-85A1-E6EB1ACB6FD2}" type="sibTrans" cxnId="{026DA69A-FE5B-459F-8C44-6B6E871CF039}">
      <dgm:prSet/>
      <dgm:spPr/>
      <dgm:t>
        <a:bodyPr/>
        <a:lstStyle/>
        <a:p>
          <a:endParaRPr lang="en-US" sz="2400">
            <a:latin typeface="Bookman Old Style" panose="02050604050505020204" pitchFamily="18" charset="0"/>
          </a:endParaRPr>
        </a:p>
      </dgm:t>
    </dgm:pt>
    <dgm:pt modelId="{0CF959B0-373D-4792-B322-720A42EF844F}">
      <dgm:prSet phldrT="[Text]" custT="1"/>
      <dgm:spPr>
        <a:solidFill>
          <a:srgbClr val="000000"/>
        </a:solidFill>
        <a:ln>
          <a:solidFill>
            <a:srgbClr val="000000"/>
          </a:solidFill>
        </a:ln>
      </dgm:spPr>
      <dgm:t>
        <a:bodyPr/>
        <a:lstStyle/>
        <a:p>
          <a:endParaRPr lang="en-US" sz="2400" dirty="0">
            <a:latin typeface="Bookman Old Style" panose="02050604050505020204" pitchFamily="18" charset="0"/>
          </a:endParaRPr>
        </a:p>
      </dgm:t>
    </dgm:pt>
    <dgm:pt modelId="{1CA52DA6-52BC-4EE3-85AF-1F52D6183F19}" type="parTrans" cxnId="{C36D4A04-AAB9-472B-866C-64D1831F39E4}">
      <dgm:prSet/>
      <dgm:spPr/>
      <dgm:t>
        <a:bodyPr/>
        <a:lstStyle/>
        <a:p>
          <a:endParaRPr lang="en-US" sz="2400">
            <a:latin typeface="Bookman Old Style" panose="02050604050505020204" pitchFamily="18" charset="0"/>
          </a:endParaRPr>
        </a:p>
      </dgm:t>
    </dgm:pt>
    <dgm:pt modelId="{6DFC5ADD-2529-4CA1-BE09-C611722DCF5C}" type="sibTrans" cxnId="{C36D4A04-AAB9-472B-866C-64D1831F39E4}">
      <dgm:prSet/>
      <dgm:spPr/>
      <dgm:t>
        <a:bodyPr/>
        <a:lstStyle/>
        <a:p>
          <a:endParaRPr lang="en-US" sz="2400">
            <a:latin typeface="Bookman Old Style" panose="02050604050505020204" pitchFamily="18" charset="0"/>
          </a:endParaRPr>
        </a:p>
      </dgm:t>
    </dgm:pt>
    <dgm:pt modelId="{774AAA98-112F-45E5-9BEA-257892F6A3D2}">
      <dgm:prSet phldrT="[Text]" custT="1"/>
      <dgm:spPr>
        <a:solidFill>
          <a:srgbClr val="DA2128"/>
        </a:solidFill>
        <a:ln>
          <a:noFill/>
        </a:ln>
      </dgm:spPr>
      <dgm:t>
        <a:bodyPr/>
        <a:lstStyle/>
        <a:p>
          <a:r>
            <a:rPr lang="en-US" sz="2400" dirty="0">
              <a:latin typeface="Bookman Old Style" panose="02050604050505020204" pitchFamily="18" charset="0"/>
            </a:rPr>
            <a:t>  </a:t>
          </a:r>
        </a:p>
      </dgm:t>
    </dgm:pt>
    <dgm:pt modelId="{63F6CA92-EDAB-4977-A7C2-26EFB6D25405}" type="sibTrans" cxnId="{BCB539FE-6E7A-4C50-B030-AC1870658880}">
      <dgm:prSet/>
      <dgm:spPr/>
      <dgm:t>
        <a:bodyPr/>
        <a:lstStyle/>
        <a:p>
          <a:endParaRPr lang="en-US" sz="2400">
            <a:latin typeface="Bookman Old Style" panose="02050604050505020204" pitchFamily="18" charset="0"/>
          </a:endParaRPr>
        </a:p>
      </dgm:t>
    </dgm:pt>
    <dgm:pt modelId="{8A40AA91-BF72-4695-971C-70A4FDA81D3E}" type="parTrans" cxnId="{BCB539FE-6E7A-4C50-B030-AC1870658880}">
      <dgm:prSet/>
      <dgm:spPr/>
      <dgm:t>
        <a:bodyPr/>
        <a:lstStyle/>
        <a:p>
          <a:endParaRPr lang="en-US" sz="2400">
            <a:latin typeface="Bookman Old Style" panose="02050604050505020204" pitchFamily="18" charset="0"/>
          </a:endParaRPr>
        </a:p>
      </dgm:t>
    </dgm:pt>
    <dgm:pt modelId="{6ADA2385-C29F-486D-8831-EF9C8546241D}" type="pres">
      <dgm:prSet presAssocID="{B71F0F84-54C6-42C4-B7B1-7A01885D9C74}" presName="Name0" presStyleCnt="0">
        <dgm:presLayoutVars>
          <dgm:dir/>
          <dgm:resizeHandles val="exact"/>
        </dgm:presLayoutVars>
      </dgm:prSet>
      <dgm:spPr/>
      <dgm:t>
        <a:bodyPr/>
        <a:lstStyle/>
        <a:p>
          <a:endParaRPr lang="en-US"/>
        </a:p>
      </dgm:t>
    </dgm:pt>
    <dgm:pt modelId="{703D3BE7-4A47-4877-8F69-387637F49395}" type="pres">
      <dgm:prSet presAssocID="{774AAA98-112F-45E5-9BEA-257892F6A3D2}" presName="node" presStyleLbl="node1" presStyleIdx="0" presStyleCnt="3">
        <dgm:presLayoutVars>
          <dgm:bulletEnabled val="1"/>
        </dgm:presLayoutVars>
      </dgm:prSet>
      <dgm:spPr/>
      <dgm:t>
        <a:bodyPr/>
        <a:lstStyle/>
        <a:p>
          <a:endParaRPr lang="en-US"/>
        </a:p>
      </dgm:t>
    </dgm:pt>
    <dgm:pt modelId="{EDC30210-728F-4A00-A0E4-E3EBE5076ADB}" type="pres">
      <dgm:prSet presAssocID="{63F6CA92-EDAB-4977-A7C2-26EFB6D25405}" presName="sibTrans" presStyleCnt="0"/>
      <dgm:spPr/>
    </dgm:pt>
    <dgm:pt modelId="{72C00F92-6C2D-472B-B62E-4D150E73BEE0}" type="pres">
      <dgm:prSet presAssocID="{A6EBE67D-4567-400B-BAB7-A56CEFC3ED5E}" presName="node" presStyleLbl="node1" presStyleIdx="1" presStyleCnt="3" custScaleX="111411">
        <dgm:presLayoutVars>
          <dgm:bulletEnabled val="1"/>
        </dgm:presLayoutVars>
      </dgm:prSet>
      <dgm:spPr/>
      <dgm:t>
        <a:bodyPr/>
        <a:lstStyle/>
        <a:p>
          <a:endParaRPr lang="en-US"/>
        </a:p>
      </dgm:t>
    </dgm:pt>
    <dgm:pt modelId="{7E383A51-83AC-43EB-B29B-B187EDCB4B5B}" type="pres">
      <dgm:prSet presAssocID="{0AA6E09B-57B5-4A75-85A1-E6EB1ACB6FD2}" presName="sibTrans" presStyleCnt="0"/>
      <dgm:spPr/>
    </dgm:pt>
    <dgm:pt modelId="{5471A109-24E0-4494-B712-624C07304D56}" type="pres">
      <dgm:prSet presAssocID="{0CF959B0-373D-4792-B322-720A42EF844F}" presName="node" presStyleLbl="node1" presStyleIdx="2" presStyleCnt="3">
        <dgm:presLayoutVars>
          <dgm:bulletEnabled val="1"/>
        </dgm:presLayoutVars>
      </dgm:prSet>
      <dgm:spPr/>
      <dgm:t>
        <a:bodyPr/>
        <a:lstStyle/>
        <a:p>
          <a:endParaRPr lang="en-US"/>
        </a:p>
      </dgm:t>
    </dgm:pt>
  </dgm:ptLst>
  <dgm:cxnLst>
    <dgm:cxn modelId="{8D286EB4-752E-402F-86C5-EA027B315010}" type="presOf" srcId="{B71F0F84-54C6-42C4-B7B1-7A01885D9C74}" destId="{6ADA2385-C29F-486D-8831-EF9C8546241D}" srcOrd="0" destOrd="0" presId="urn:microsoft.com/office/officeart/2005/8/layout/hList6"/>
    <dgm:cxn modelId="{A1ACB67E-95A6-4F2C-B2C8-1F96FD2D5EA9}" type="presOf" srcId="{A6EBE67D-4567-400B-BAB7-A56CEFC3ED5E}" destId="{72C00F92-6C2D-472B-B62E-4D150E73BEE0}" srcOrd="0" destOrd="0" presId="urn:microsoft.com/office/officeart/2005/8/layout/hList6"/>
    <dgm:cxn modelId="{026DA69A-FE5B-459F-8C44-6B6E871CF039}" srcId="{B71F0F84-54C6-42C4-B7B1-7A01885D9C74}" destId="{A6EBE67D-4567-400B-BAB7-A56CEFC3ED5E}" srcOrd="1" destOrd="0" parTransId="{DF4070DE-24B1-42DE-9C4F-8A457BD405C7}" sibTransId="{0AA6E09B-57B5-4A75-85A1-E6EB1ACB6FD2}"/>
    <dgm:cxn modelId="{BCB539FE-6E7A-4C50-B030-AC1870658880}" srcId="{B71F0F84-54C6-42C4-B7B1-7A01885D9C74}" destId="{774AAA98-112F-45E5-9BEA-257892F6A3D2}" srcOrd="0" destOrd="0" parTransId="{8A40AA91-BF72-4695-971C-70A4FDA81D3E}" sibTransId="{63F6CA92-EDAB-4977-A7C2-26EFB6D25405}"/>
    <dgm:cxn modelId="{24CA65EE-1B00-4C0C-820C-D644D5828FF9}" type="presOf" srcId="{774AAA98-112F-45E5-9BEA-257892F6A3D2}" destId="{703D3BE7-4A47-4877-8F69-387637F49395}" srcOrd="0" destOrd="0" presId="urn:microsoft.com/office/officeart/2005/8/layout/hList6"/>
    <dgm:cxn modelId="{20A462F1-92A4-43AB-9173-835956E636ED}" type="presOf" srcId="{0CF959B0-373D-4792-B322-720A42EF844F}" destId="{5471A109-24E0-4494-B712-624C07304D56}" srcOrd="0" destOrd="0" presId="urn:microsoft.com/office/officeart/2005/8/layout/hList6"/>
    <dgm:cxn modelId="{C36D4A04-AAB9-472B-866C-64D1831F39E4}" srcId="{B71F0F84-54C6-42C4-B7B1-7A01885D9C74}" destId="{0CF959B0-373D-4792-B322-720A42EF844F}" srcOrd="2" destOrd="0" parTransId="{1CA52DA6-52BC-4EE3-85AF-1F52D6183F19}" sibTransId="{6DFC5ADD-2529-4CA1-BE09-C611722DCF5C}"/>
    <dgm:cxn modelId="{2428A747-9069-43E4-91C0-3567489F8157}" type="presParOf" srcId="{6ADA2385-C29F-486D-8831-EF9C8546241D}" destId="{703D3BE7-4A47-4877-8F69-387637F49395}" srcOrd="0" destOrd="0" presId="urn:microsoft.com/office/officeart/2005/8/layout/hList6"/>
    <dgm:cxn modelId="{9063483F-5714-4F01-8884-3209445CAC8E}" type="presParOf" srcId="{6ADA2385-C29F-486D-8831-EF9C8546241D}" destId="{EDC30210-728F-4A00-A0E4-E3EBE5076ADB}" srcOrd="1" destOrd="0" presId="urn:microsoft.com/office/officeart/2005/8/layout/hList6"/>
    <dgm:cxn modelId="{E37D7D97-DFF7-46F2-A540-640D71CC8B3C}" type="presParOf" srcId="{6ADA2385-C29F-486D-8831-EF9C8546241D}" destId="{72C00F92-6C2D-472B-B62E-4D150E73BEE0}" srcOrd="2" destOrd="0" presId="urn:microsoft.com/office/officeart/2005/8/layout/hList6"/>
    <dgm:cxn modelId="{E33D5531-6CD6-44A1-B456-E751B6CDAEAA}" type="presParOf" srcId="{6ADA2385-C29F-486D-8831-EF9C8546241D}" destId="{7E383A51-83AC-43EB-B29B-B187EDCB4B5B}" srcOrd="3" destOrd="0" presId="urn:microsoft.com/office/officeart/2005/8/layout/hList6"/>
    <dgm:cxn modelId="{465977CD-8D86-4F05-99E8-955E94C763AF}" type="presParOf" srcId="{6ADA2385-C29F-486D-8831-EF9C8546241D}" destId="{5471A109-24E0-4494-B712-624C07304D56}" srcOrd="4" destOrd="0" presId="urn:microsoft.com/office/officeart/2005/8/layout/hList6"/>
  </dgm:cxnLst>
  <dgm:bg/>
  <dgm:whole>
    <a:ln>
      <a:noFill/>
    </a:ln>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1F0F84-54C6-42C4-B7B1-7A01885D9C74}"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A6EBE67D-4567-400B-BAB7-A56CEFC3ED5E}">
      <dgm:prSet phldrT="[Text]" custT="1"/>
      <dgm:spPr>
        <a:solidFill>
          <a:srgbClr val="FDB414"/>
        </a:solidFill>
        <a:ln>
          <a:solidFill>
            <a:srgbClr val="FDB414"/>
          </a:solidFill>
        </a:ln>
      </dgm:spPr>
      <dgm:t>
        <a:bodyPr/>
        <a:lstStyle/>
        <a:p>
          <a:r>
            <a:rPr lang="en-US" sz="2400" dirty="0">
              <a:latin typeface="Bookman Old Style" panose="02050604050505020204" pitchFamily="18" charset="0"/>
            </a:rPr>
            <a:t>The mathematics skills that children display at school entry are important predictors of their subsequent academic and vocational success </a:t>
          </a:r>
          <a:r>
            <a:rPr lang="en-US" sz="1800" dirty="0">
              <a:latin typeface="Bookman Old Style" panose="02050604050505020204" pitchFamily="18" charset="0"/>
            </a:rPr>
            <a:t>(Duncan et al., 2007; Geary, 2011). </a:t>
          </a:r>
        </a:p>
      </dgm:t>
    </dgm:pt>
    <dgm:pt modelId="{DF4070DE-24B1-42DE-9C4F-8A457BD405C7}" type="parTrans" cxnId="{026DA69A-FE5B-459F-8C44-6B6E871CF039}">
      <dgm:prSet/>
      <dgm:spPr/>
      <dgm:t>
        <a:bodyPr/>
        <a:lstStyle/>
        <a:p>
          <a:endParaRPr lang="en-US" sz="2400">
            <a:latin typeface="Bookman Old Style" panose="02050604050505020204" pitchFamily="18" charset="0"/>
          </a:endParaRPr>
        </a:p>
      </dgm:t>
    </dgm:pt>
    <dgm:pt modelId="{0AA6E09B-57B5-4A75-85A1-E6EB1ACB6FD2}" type="sibTrans" cxnId="{026DA69A-FE5B-459F-8C44-6B6E871CF039}">
      <dgm:prSet/>
      <dgm:spPr/>
      <dgm:t>
        <a:bodyPr/>
        <a:lstStyle/>
        <a:p>
          <a:endParaRPr lang="en-US" sz="2400">
            <a:latin typeface="Bookman Old Style" panose="02050604050505020204" pitchFamily="18" charset="0"/>
          </a:endParaRPr>
        </a:p>
      </dgm:t>
    </dgm:pt>
    <dgm:pt modelId="{0CF959B0-373D-4792-B322-720A42EF844F}">
      <dgm:prSet phldrT="[Text]" custT="1"/>
      <dgm:spPr>
        <a:solidFill>
          <a:srgbClr val="000000"/>
        </a:solidFill>
        <a:ln>
          <a:solidFill>
            <a:srgbClr val="000000"/>
          </a:solidFill>
        </a:ln>
      </dgm:spPr>
      <dgm:t>
        <a:bodyPr/>
        <a:lstStyle/>
        <a:p>
          <a:r>
            <a:rPr lang="en-US" sz="2400" dirty="0">
              <a:latin typeface="Bookman Old Style" panose="02050604050505020204" pitchFamily="18" charset="0"/>
            </a:rPr>
            <a:t> Increased engagement with mathematics activities at home has been shown to increase later mathematics success </a:t>
          </a:r>
          <a:r>
            <a:rPr lang="en-US" sz="1800" dirty="0">
              <a:latin typeface="Bookman Old Style" panose="02050604050505020204" pitchFamily="18" charset="0"/>
            </a:rPr>
            <a:t>(</a:t>
          </a:r>
          <a:r>
            <a:rPr lang="en-US" sz="1800" dirty="0" err="1">
              <a:latin typeface="Bookman Old Style" panose="02050604050505020204" pitchFamily="18" charset="0"/>
            </a:rPr>
            <a:t>Ramani</a:t>
          </a:r>
          <a:r>
            <a:rPr lang="en-US" sz="1800" dirty="0">
              <a:latin typeface="Bookman Old Style" panose="02050604050505020204" pitchFamily="18" charset="0"/>
            </a:rPr>
            <a:t> &amp; </a:t>
          </a:r>
          <a:r>
            <a:rPr lang="en-US" sz="1800" dirty="0" err="1">
              <a:latin typeface="Bookman Old Style" panose="02050604050505020204" pitchFamily="18" charset="0"/>
            </a:rPr>
            <a:t>Scalise</a:t>
          </a:r>
          <a:r>
            <a:rPr lang="en-US" sz="1800" dirty="0">
              <a:latin typeface="Bookman Old Style" panose="02050604050505020204" pitchFamily="18" charset="0"/>
            </a:rPr>
            <a:t>, 2018). </a:t>
          </a:r>
          <a:endParaRPr lang="en-US" sz="2400" dirty="0">
            <a:latin typeface="Bookman Old Style" panose="02050604050505020204" pitchFamily="18" charset="0"/>
          </a:endParaRPr>
        </a:p>
      </dgm:t>
    </dgm:pt>
    <dgm:pt modelId="{1CA52DA6-52BC-4EE3-85AF-1F52D6183F19}" type="parTrans" cxnId="{C36D4A04-AAB9-472B-866C-64D1831F39E4}">
      <dgm:prSet/>
      <dgm:spPr/>
      <dgm:t>
        <a:bodyPr/>
        <a:lstStyle/>
        <a:p>
          <a:endParaRPr lang="en-US" sz="2400">
            <a:latin typeface="Bookman Old Style" panose="02050604050505020204" pitchFamily="18" charset="0"/>
          </a:endParaRPr>
        </a:p>
      </dgm:t>
    </dgm:pt>
    <dgm:pt modelId="{6DFC5ADD-2529-4CA1-BE09-C611722DCF5C}" type="sibTrans" cxnId="{C36D4A04-AAB9-472B-866C-64D1831F39E4}">
      <dgm:prSet/>
      <dgm:spPr/>
      <dgm:t>
        <a:bodyPr/>
        <a:lstStyle/>
        <a:p>
          <a:endParaRPr lang="en-US" sz="2400">
            <a:latin typeface="Bookman Old Style" panose="02050604050505020204" pitchFamily="18" charset="0"/>
          </a:endParaRPr>
        </a:p>
      </dgm:t>
    </dgm:pt>
    <dgm:pt modelId="{774AAA98-112F-45E5-9BEA-257892F6A3D2}">
      <dgm:prSet phldrT="[Text]" custT="1"/>
      <dgm:spPr>
        <a:solidFill>
          <a:srgbClr val="DA2128"/>
        </a:solidFill>
        <a:ln>
          <a:noFill/>
        </a:ln>
      </dgm:spPr>
      <dgm:t>
        <a:bodyPr/>
        <a:lstStyle/>
        <a:p>
          <a:r>
            <a:rPr lang="en-US" sz="2400" dirty="0">
              <a:latin typeface="Bookman Old Style" panose="02050604050505020204" pitchFamily="18" charset="0"/>
            </a:rPr>
            <a:t>  In 2017, only 32% of US 4</a:t>
          </a:r>
          <a:r>
            <a:rPr lang="en-US" sz="2400" baseline="30000" dirty="0">
              <a:latin typeface="Bookman Old Style" panose="02050604050505020204" pitchFamily="18" charset="0"/>
            </a:rPr>
            <a:t>th</a:t>
          </a:r>
          <a:r>
            <a:rPr lang="en-US" sz="2400" dirty="0">
              <a:latin typeface="Bookman Old Style" panose="02050604050505020204" pitchFamily="18" charset="0"/>
            </a:rPr>
            <a:t> graders were scored proficient in math </a:t>
          </a:r>
          <a:r>
            <a:rPr lang="en-US" sz="1800" dirty="0">
              <a:latin typeface="Bookman Old Style" panose="02050604050505020204" pitchFamily="18" charset="0"/>
            </a:rPr>
            <a:t>(NAEP, 2018). </a:t>
          </a:r>
          <a:endParaRPr lang="en-US" sz="2400" dirty="0">
            <a:latin typeface="Bookman Old Style" panose="02050604050505020204" pitchFamily="18" charset="0"/>
          </a:endParaRPr>
        </a:p>
      </dgm:t>
    </dgm:pt>
    <dgm:pt modelId="{63F6CA92-EDAB-4977-A7C2-26EFB6D25405}" type="sibTrans" cxnId="{BCB539FE-6E7A-4C50-B030-AC1870658880}">
      <dgm:prSet/>
      <dgm:spPr/>
      <dgm:t>
        <a:bodyPr/>
        <a:lstStyle/>
        <a:p>
          <a:endParaRPr lang="en-US" sz="2400">
            <a:latin typeface="Bookman Old Style" panose="02050604050505020204" pitchFamily="18" charset="0"/>
          </a:endParaRPr>
        </a:p>
      </dgm:t>
    </dgm:pt>
    <dgm:pt modelId="{8A40AA91-BF72-4695-971C-70A4FDA81D3E}" type="parTrans" cxnId="{BCB539FE-6E7A-4C50-B030-AC1870658880}">
      <dgm:prSet/>
      <dgm:spPr/>
      <dgm:t>
        <a:bodyPr/>
        <a:lstStyle/>
        <a:p>
          <a:endParaRPr lang="en-US" sz="2400">
            <a:latin typeface="Bookman Old Style" panose="02050604050505020204" pitchFamily="18" charset="0"/>
          </a:endParaRPr>
        </a:p>
      </dgm:t>
    </dgm:pt>
    <dgm:pt modelId="{6ADA2385-C29F-486D-8831-EF9C8546241D}" type="pres">
      <dgm:prSet presAssocID="{B71F0F84-54C6-42C4-B7B1-7A01885D9C74}" presName="Name0" presStyleCnt="0">
        <dgm:presLayoutVars>
          <dgm:dir/>
          <dgm:resizeHandles val="exact"/>
        </dgm:presLayoutVars>
      </dgm:prSet>
      <dgm:spPr/>
      <dgm:t>
        <a:bodyPr/>
        <a:lstStyle/>
        <a:p>
          <a:endParaRPr lang="en-US"/>
        </a:p>
      </dgm:t>
    </dgm:pt>
    <dgm:pt modelId="{703D3BE7-4A47-4877-8F69-387637F49395}" type="pres">
      <dgm:prSet presAssocID="{774AAA98-112F-45E5-9BEA-257892F6A3D2}" presName="node" presStyleLbl="node1" presStyleIdx="0" presStyleCnt="3">
        <dgm:presLayoutVars>
          <dgm:bulletEnabled val="1"/>
        </dgm:presLayoutVars>
      </dgm:prSet>
      <dgm:spPr/>
      <dgm:t>
        <a:bodyPr/>
        <a:lstStyle/>
        <a:p>
          <a:endParaRPr lang="en-US"/>
        </a:p>
      </dgm:t>
    </dgm:pt>
    <dgm:pt modelId="{EDC30210-728F-4A00-A0E4-E3EBE5076ADB}" type="pres">
      <dgm:prSet presAssocID="{63F6CA92-EDAB-4977-A7C2-26EFB6D25405}" presName="sibTrans" presStyleCnt="0"/>
      <dgm:spPr/>
    </dgm:pt>
    <dgm:pt modelId="{72C00F92-6C2D-472B-B62E-4D150E73BEE0}" type="pres">
      <dgm:prSet presAssocID="{A6EBE67D-4567-400B-BAB7-A56CEFC3ED5E}" presName="node" presStyleLbl="node1" presStyleIdx="1" presStyleCnt="3" custScaleX="111411">
        <dgm:presLayoutVars>
          <dgm:bulletEnabled val="1"/>
        </dgm:presLayoutVars>
      </dgm:prSet>
      <dgm:spPr/>
      <dgm:t>
        <a:bodyPr/>
        <a:lstStyle/>
        <a:p>
          <a:endParaRPr lang="en-US"/>
        </a:p>
      </dgm:t>
    </dgm:pt>
    <dgm:pt modelId="{7E383A51-83AC-43EB-B29B-B187EDCB4B5B}" type="pres">
      <dgm:prSet presAssocID="{0AA6E09B-57B5-4A75-85A1-E6EB1ACB6FD2}" presName="sibTrans" presStyleCnt="0"/>
      <dgm:spPr/>
    </dgm:pt>
    <dgm:pt modelId="{5471A109-24E0-4494-B712-624C07304D56}" type="pres">
      <dgm:prSet presAssocID="{0CF959B0-373D-4792-B322-720A42EF844F}" presName="node" presStyleLbl="node1" presStyleIdx="2" presStyleCnt="3">
        <dgm:presLayoutVars>
          <dgm:bulletEnabled val="1"/>
        </dgm:presLayoutVars>
      </dgm:prSet>
      <dgm:spPr/>
      <dgm:t>
        <a:bodyPr/>
        <a:lstStyle/>
        <a:p>
          <a:endParaRPr lang="en-US"/>
        </a:p>
      </dgm:t>
    </dgm:pt>
  </dgm:ptLst>
  <dgm:cxnLst>
    <dgm:cxn modelId="{8D286EB4-752E-402F-86C5-EA027B315010}" type="presOf" srcId="{B71F0F84-54C6-42C4-B7B1-7A01885D9C74}" destId="{6ADA2385-C29F-486D-8831-EF9C8546241D}" srcOrd="0" destOrd="0" presId="urn:microsoft.com/office/officeart/2005/8/layout/hList6"/>
    <dgm:cxn modelId="{A1ACB67E-95A6-4F2C-B2C8-1F96FD2D5EA9}" type="presOf" srcId="{A6EBE67D-4567-400B-BAB7-A56CEFC3ED5E}" destId="{72C00F92-6C2D-472B-B62E-4D150E73BEE0}" srcOrd="0" destOrd="0" presId="urn:microsoft.com/office/officeart/2005/8/layout/hList6"/>
    <dgm:cxn modelId="{026DA69A-FE5B-459F-8C44-6B6E871CF039}" srcId="{B71F0F84-54C6-42C4-B7B1-7A01885D9C74}" destId="{A6EBE67D-4567-400B-BAB7-A56CEFC3ED5E}" srcOrd="1" destOrd="0" parTransId="{DF4070DE-24B1-42DE-9C4F-8A457BD405C7}" sibTransId="{0AA6E09B-57B5-4A75-85A1-E6EB1ACB6FD2}"/>
    <dgm:cxn modelId="{BCB539FE-6E7A-4C50-B030-AC1870658880}" srcId="{B71F0F84-54C6-42C4-B7B1-7A01885D9C74}" destId="{774AAA98-112F-45E5-9BEA-257892F6A3D2}" srcOrd="0" destOrd="0" parTransId="{8A40AA91-BF72-4695-971C-70A4FDA81D3E}" sibTransId="{63F6CA92-EDAB-4977-A7C2-26EFB6D25405}"/>
    <dgm:cxn modelId="{24CA65EE-1B00-4C0C-820C-D644D5828FF9}" type="presOf" srcId="{774AAA98-112F-45E5-9BEA-257892F6A3D2}" destId="{703D3BE7-4A47-4877-8F69-387637F49395}" srcOrd="0" destOrd="0" presId="urn:microsoft.com/office/officeart/2005/8/layout/hList6"/>
    <dgm:cxn modelId="{20A462F1-92A4-43AB-9173-835956E636ED}" type="presOf" srcId="{0CF959B0-373D-4792-B322-720A42EF844F}" destId="{5471A109-24E0-4494-B712-624C07304D56}" srcOrd="0" destOrd="0" presId="urn:microsoft.com/office/officeart/2005/8/layout/hList6"/>
    <dgm:cxn modelId="{C36D4A04-AAB9-472B-866C-64D1831F39E4}" srcId="{B71F0F84-54C6-42C4-B7B1-7A01885D9C74}" destId="{0CF959B0-373D-4792-B322-720A42EF844F}" srcOrd="2" destOrd="0" parTransId="{1CA52DA6-52BC-4EE3-85AF-1F52D6183F19}" sibTransId="{6DFC5ADD-2529-4CA1-BE09-C611722DCF5C}"/>
    <dgm:cxn modelId="{2428A747-9069-43E4-91C0-3567489F8157}" type="presParOf" srcId="{6ADA2385-C29F-486D-8831-EF9C8546241D}" destId="{703D3BE7-4A47-4877-8F69-387637F49395}" srcOrd="0" destOrd="0" presId="urn:microsoft.com/office/officeart/2005/8/layout/hList6"/>
    <dgm:cxn modelId="{9063483F-5714-4F01-8884-3209445CAC8E}" type="presParOf" srcId="{6ADA2385-C29F-486D-8831-EF9C8546241D}" destId="{EDC30210-728F-4A00-A0E4-E3EBE5076ADB}" srcOrd="1" destOrd="0" presId="urn:microsoft.com/office/officeart/2005/8/layout/hList6"/>
    <dgm:cxn modelId="{E37D7D97-DFF7-46F2-A540-640D71CC8B3C}" type="presParOf" srcId="{6ADA2385-C29F-486D-8831-EF9C8546241D}" destId="{72C00F92-6C2D-472B-B62E-4D150E73BEE0}" srcOrd="2" destOrd="0" presId="urn:microsoft.com/office/officeart/2005/8/layout/hList6"/>
    <dgm:cxn modelId="{E33D5531-6CD6-44A1-B456-E751B6CDAEAA}" type="presParOf" srcId="{6ADA2385-C29F-486D-8831-EF9C8546241D}" destId="{7E383A51-83AC-43EB-B29B-B187EDCB4B5B}" srcOrd="3" destOrd="0" presId="urn:microsoft.com/office/officeart/2005/8/layout/hList6"/>
    <dgm:cxn modelId="{465977CD-8D86-4F05-99E8-955E94C763AF}" type="presParOf" srcId="{6ADA2385-C29F-486D-8831-EF9C8546241D}" destId="{5471A109-24E0-4494-B712-624C07304D56}" srcOrd="4" destOrd="0" presId="urn:microsoft.com/office/officeart/2005/8/layout/hList6"/>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8912C2-7D89-4D46-97B2-35C0BA579E9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2E1A967-627F-45E3-8B21-70B462A60086}">
      <dgm:prSet phldrT="[Text]"/>
      <dgm:spPr>
        <a:solidFill>
          <a:srgbClr val="DA2128"/>
        </a:solidFill>
        <a:ln>
          <a:noFill/>
        </a:ln>
      </dgm:spPr>
      <dgm:t>
        <a:bodyPr/>
        <a:lstStyle/>
        <a:p>
          <a:r>
            <a:rPr lang="en-US" dirty="0">
              <a:latin typeface="Bookman Old Style" panose="02050604050505020204" pitchFamily="18" charset="0"/>
            </a:rPr>
            <a:t>Importance </a:t>
          </a:r>
        </a:p>
      </dgm:t>
    </dgm:pt>
    <dgm:pt modelId="{D5B2AE0F-7D9E-4A70-AE4F-07EBD38D1F02}" type="parTrans" cxnId="{1CD71FA9-24B8-4FBA-A743-F374A8F79A06}">
      <dgm:prSet/>
      <dgm:spPr/>
      <dgm:t>
        <a:bodyPr/>
        <a:lstStyle/>
        <a:p>
          <a:endParaRPr lang="en-US">
            <a:latin typeface="Bookman Old Style" panose="02050604050505020204" pitchFamily="18" charset="0"/>
          </a:endParaRPr>
        </a:p>
      </dgm:t>
    </dgm:pt>
    <dgm:pt modelId="{FE9EDAB6-67A8-4CAE-99AF-5FC6BEC48432}" type="sibTrans" cxnId="{1CD71FA9-24B8-4FBA-A743-F374A8F79A06}">
      <dgm:prSet/>
      <dgm:spPr/>
      <dgm:t>
        <a:bodyPr/>
        <a:lstStyle/>
        <a:p>
          <a:endParaRPr lang="en-US">
            <a:latin typeface="Bookman Old Style" panose="02050604050505020204" pitchFamily="18" charset="0"/>
          </a:endParaRPr>
        </a:p>
      </dgm:t>
    </dgm:pt>
    <dgm:pt modelId="{BEF0AF6C-22BC-4529-AEA6-7456E6C55937}">
      <dgm:prSet phldrT="[Text]" custT="1"/>
      <dgm:spPr>
        <a:solidFill>
          <a:srgbClr val="F1A1A5"/>
        </a:solidFill>
      </dgm:spPr>
      <dgm:t>
        <a:bodyPr/>
        <a:lstStyle/>
        <a:p>
          <a:r>
            <a:rPr lang="en-US" sz="2000" dirty="0">
              <a:latin typeface="Bookman Old Style" panose="02050604050505020204" pitchFamily="18" charset="0"/>
            </a:rPr>
            <a:t>68% of preschool parents believe it is </a:t>
          </a:r>
          <a:r>
            <a:rPr lang="en-US" sz="2000" i="1" u="sng" dirty="0">
              <a:latin typeface="Bookman Old Style" panose="02050604050505020204" pitchFamily="18" charset="0"/>
            </a:rPr>
            <a:t>very important</a:t>
          </a:r>
          <a:r>
            <a:rPr lang="en-US" sz="2000" u="sng" dirty="0">
              <a:latin typeface="Bookman Old Style" panose="02050604050505020204" pitchFamily="18" charset="0"/>
            </a:rPr>
            <a:t> </a:t>
          </a:r>
          <a:r>
            <a:rPr lang="en-US" sz="2000" dirty="0">
              <a:latin typeface="Bookman Old Style" panose="02050604050505020204" pitchFamily="18" charset="0"/>
            </a:rPr>
            <a:t>for children to engage in math activities at home (</a:t>
          </a:r>
          <a:r>
            <a:rPr lang="en-US" sz="2000" i="1" dirty="0">
              <a:latin typeface="Bookman Old Style" panose="02050604050505020204" pitchFamily="18" charset="0"/>
            </a:rPr>
            <a:t>M </a:t>
          </a:r>
          <a:r>
            <a:rPr lang="en-US" sz="2000" dirty="0">
              <a:latin typeface="Bookman Old Style" panose="02050604050505020204" pitchFamily="18" charset="0"/>
            </a:rPr>
            <a:t>= 4.55; </a:t>
          </a:r>
          <a:r>
            <a:rPr lang="en-US" sz="2000" i="1" dirty="0">
              <a:latin typeface="Bookman Old Style" panose="02050604050505020204" pitchFamily="18" charset="0"/>
            </a:rPr>
            <a:t>SD </a:t>
          </a:r>
          <a:r>
            <a:rPr lang="en-US" sz="2000" dirty="0">
              <a:latin typeface="Bookman Old Style" panose="02050604050505020204" pitchFamily="18" charset="0"/>
            </a:rPr>
            <a:t>= 0.72). </a:t>
          </a:r>
        </a:p>
      </dgm:t>
    </dgm:pt>
    <dgm:pt modelId="{9BA1C9F6-2DC7-41AE-BD00-0E7688478D1D}" type="parTrans" cxnId="{8E2C22A8-D991-4E93-A941-820ECDF9C646}">
      <dgm:prSet/>
      <dgm:spPr/>
      <dgm:t>
        <a:bodyPr/>
        <a:lstStyle/>
        <a:p>
          <a:endParaRPr lang="en-US">
            <a:latin typeface="Bookman Old Style" panose="02050604050505020204" pitchFamily="18" charset="0"/>
          </a:endParaRPr>
        </a:p>
      </dgm:t>
    </dgm:pt>
    <dgm:pt modelId="{1614203A-6725-4D0E-A46F-C5BB07CE4E5D}" type="sibTrans" cxnId="{8E2C22A8-D991-4E93-A941-820ECDF9C646}">
      <dgm:prSet/>
      <dgm:spPr/>
      <dgm:t>
        <a:bodyPr/>
        <a:lstStyle/>
        <a:p>
          <a:endParaRPr lang="en-US">
            <a:latin typeface="Bookman Old Style" panose="02050604050505020204" pitchFamily="18" charset="0"/>
          </a:endParaRPr>
        </a:p>
      </dgm:t>
    </dgm:pt>
    <dgm:pt modelId="{B0DEFAC1-76FF-4CA5-8A5D-BE32DAF6CC52}">
      <dgm:prSet phldrT="[Text]"/>
      <dgm:spPr>
        <a:solidFill>
          <a:srgbClr val="DA2128"/>
        </a:solidFill>
        <a:ln>
          <a:noFill/>
        </a:ln>
      </dgm:spPr>
      <dgm:t>
        <a:bodyPr/>
        <a:lstStyle/>
        <a:p>
          <a:r>
            <a:rPr lang="en-US" dirty="0">
              <a:latin typeface="Bookman Old Style" panose="02050604050505020204" pitchFamily="18" charset="0"/>
            </a:rPr>
            <a:t>Confidence </a:t>
          </a:r>
        </a:p>
      </dgm:t>
    </dgm:pt>
    <dgm:pt modelId="{CC3F38E5-A7E0-47F3-A71F-86292477772D}" type="parTrans" cxnId="{1DBA9182-733E-4647-832F-9C2E0EB348F7}">
      <dgm:prSet/>
      <dgm:spPr/>
      <dgm:t>
        <a:bodyPr/>
        <a:lstStyle/>
        <a:p>
          <a:endParaRPr lang="en-US">
            <a:latin typeface="Bookman Old Style" panose="02050604050505020204" pitchFamily="18" charset="0"/>
          </a:endParaRPr>
        </a:p>
      </dgm:t>
    </dgm:pt>
    <dgm:pt modelId="{6299DF36-207E-47CA-9F8E-BFBE869DD4D9}" type="sibTrans" cxnId="{1DBA9182-733E-4647-832F-9C2E0EB348F7}">
      <dgm:prSet/>
      <dgm:spPr/>
      <dgm:t>
        <a:bodyPr/>
        <a:lstStyle/>
        <a:p>
          <a:endParaRPr lang="en-US">
            <a:latin typeface="Bookman Old Style" panose="02050604050505020204" pitchFamily="18" charset="0"/>
          </a:endParaRPr>
        </a:p>
      </dgm:t>
    </dgm:pt>
    <dgm:pt modelId="{710F345C-FBF3-468D-A4ED-0184D6F65BD4}">
      <dgm:prSet phldrT="[Text]" custT="1"/>
      <dgm:spPr>
        <a:solidFill>
          <a:srgbClr val="F1A1A5">
            <a:alpha val="90000"/>
          </a:srgbClr>
        </a:solidFill>
      </dgm:spPr>
      <dgm:t>
        <a:bodyPr/>
        <a:lstStyle/>
        <a:p>
          <a:r>
            <a:rPr lang="en-US" sz="2000" dirty="0">
              <a:latin typeface="Bookman Old Style" panose="02050604050505020204" pitchFamily="18" charset="0"/>
            </a:rPr>
            <a:t>Only 32% of preschool parents report </a:t>
          </a:r>
          <a:r>
            <a:rPr lang="en-US" sz="2000" u="sng" dirty="0">
              <a:latin typeface="Bookman Old Style" panose="02050604050505020204" pitchFamily="18" charset="0"/>
            </a:rPr>
            <a:t>being </a:t>
          </a:r>
          <a:r>
            <a:rPr lang="en-US" sz="2000" i="1" u="sng" dirty="0">
              <a:latin typeface="Bookman Old Style" panose="02050604050505020204" pitchFamily="18" charset="0"/>
            </a:rPr>
            <a:t>very confident</a:t>
          </a:r>
          <a:r>
            <a:rPr lang="en-US" sz="2000" dirty="0">
              <a:latin typeface="Bookman Old Style" panose="02050604050505020204" pitchFamily="18" charset="0"/>
            </a:rPr>
            <a:t> they know how to support their children’s math skills (</a:t>
          </a:r>
          <a:r>
            <a:rPr lang="en-US" sz="2000" i="1" dirty="0">
              <a:latin typeface="Bookman Old Style" panose="02050604050505020204" pitchFamily="18" charset="0"/>
            </a:rPr>
            <a:t>M </a:t>
          </a:r>
          <a:r>
            <a:rPr lang="en-US" sz="2000" dirty="0">
              <a:latin typeface="Bookman Old Style" panose="02050604050505020204" pitchFamily="18" charset="0"/>
            </a:rPr>
            <a:t>= 3.90; </a:t>
          </a:r>
          <a:r>
            <a:rPr lang="en-US" sz="2000" i="1" dirty="0">
              <a:latin typeface="Bookman Old Style" panose="02050604050505020204" pitchFamily="18" charset="0"/>
            </a:rPr>
            <a:t>SD </a:t>
          </a:r>
          <a:r>
            <a:rPr lang="en-US" sz="2000" dirty="0">
              <a:latin typeface="Bookman Old Style" panose="02050604050505020204" pitchFamily="18" charset="0"/>
            </a:rPr>
            <a:t>= 1.11).</a:t>
          </a:r>
        </a:p>
      </dgm:t>
    </dgm:pt>
    <dgm:pt modelId="{413D0D9C-CBAA-4323-8222-A9236D5D22BB}" type="parTrans" cxnId="{D8A06F0B-2677-4E0B-B75C-9B543BE9F69E}">
      <dgm:prSet/>
      <dgm:spPr/>
      <dgm:t>
        <a:bodyPr/>
        <a:lstStyle/>
        <a:p>
          <a:endParaRPr lang="en-US">
            <a:latin typeface="Bookman Old Style" panose="02050604050505020204" pitchFamily="18" charset="0"/>
          </a:endParaRPr>
        </a:p>
      </dgm:t>
    </dgm:pt>
    <dgm:pt modelId="{684510BC-C670-4E29-9E78-C404D4ADF8C1}" type="sibTrans" cxnId="{D8A06F0B-2677-4E0B-B75C-9B543BE9F69E}">
      <dgm:prSet/>
      <dgm:spPr/>
      <dgm:t>
        <a:bodyPr/>
        <a:lstStyle/>
        <a:p>
          <a:endParaRPr lang="en-US">
            <a:latin typeface="Bookman Old Style" panose="02050604050505020204" pitchFamily="18" charset="0"/>
          </a:endParaRPr>
        </a:p>
      </dgm:t>
    </dgm:pt>
    <dgm:pt modelId="{8A5754EE-16BC-455F-BCDF-C86470056D0D}">
      <dgm:prSet custT="1"/>
      <dgm:spPr>
        <a:solidFill>
          <a:srgbClr val="F1A1A5"/>
        </a:solidFill>
      </dgm:spPr>
      <dgm:t>
        <a:bodyPr/>
        <a:lstStyle/>
        <a:p>
          <a:r>
            <a:rPr lang="en-US" sz="2000" dirty="0">
              <a:latin typeface="Bookman Old Style" panose="02050604050505020204" pitchFamily="18" charset="0"/>
            </a:rPr>
            <a:t>70% of preschool parents believe it is </a:t>
          </a:r>
          <a:r>
            <a:rPr lang="en-US" sz="2000" i="1" u="sng" dirty="0">
              <a:latin typeface="Bookman Old Style" panose="02050604050505020204" pitchFamily="18" charset="0"/>
            </a:rPr>
            <a:t>very important</a:t>
          </a:r>
          <a:r>
            <a:rPr lang="en-US" sz="2000" u="sng" dirty="0">
              <a:latin typeface="Bookman Old Style" panose="02050604050505020204" pitchFamily="18" charset="0"/>
            </a:rPr>
            <a:t> </a:t>
          </a:r>
          <a:r>
            <a:rPr lang="en-US" sz="2000" dirty="0">
              <a:latin typeface="Bookman Old Style" panose="02050604050505020204" pitchFamily="18" charset="0"/>
            </a:rPr>
            <a:t>to help their children</a:t>
          </a:r>
          <a:r>
            <a:rPr lang="en-US" sz="2000" i="1" dirty="0">
              <a:latin typeface="Bookman Old Style" panose="02050604050505020204" pitchFamily="18" charset="0"/>
            </a:rPr>
            <a:t> </a:t>
          </a:r>
          <a:r>
            <a:rPr lang="en-US" sz="2000" dirty="0">
              <a:latin typeface="Bookman Old Style" panose="02050604050505020204" pitchFamily="18" charset="0"/>
            </a:rPr>
            <a:t>with math at home (</a:t>
          </a:r>
          <a:r>
            <a:rPr lang="en-US" sz="2000" i="1" dirty="0">
              <a:latin typeface="Bookman Old Style" panose="02050604050505020204" pitchFamily="18" charset="0"/>
            </a:rPr>
            <a:t>M </a:t>
          </a:r>
          <a:r>
            <a:rPr lang="en-US" sz="2000" dirty="0">
              <a:latin typeface="Bookman Old Style" panose="02050604050505020204" pitchFamily="18" charset="0"/>
            </a:rPr>
            <a:t>= 4.63; </a:t>
          </a:r>
          <a:r>
            <a:rPr lang="en-US" sz="2000" i="1" dirty="0">
              <a:latin typeface="Bookman Old Style" panose="02050604050505020204" pitchFamily="18" charset="0"/>
            </a:rPr>
            <a:t>SD </a:t>
          </a:r>
          <a:r>
            <a:rPr lang="en-US" sz="2000" dirty="0">
              <a:latin typeface="Bookman Old Style" panose="02050604050505020204" pitchFamily="18" charset="0"/>
            </a:rPr>
            <a:t>= 0.62). </a:t>
          </a:r>
        </a:p>
      </dgm:t>
    </dgm:pt>
    <dgm:pt modelId="{A1CDE9C4-81BB-4B53-8CF4-D970DCB591A8}" type="parTrans" cxnId="{0A8E1A18-3FF4-4640-A9C6-BE629D768C54}">
      <dgm:prSet/>
      <dgm:spPr/>
      <dgm:t>
        <a:bodyPr/>
        <a:lstStyle/>
        <a:p>
          <a:endParaRPr lang="en-US">
            <a:latin typeface="Bookman Old Style" panose="02050604050505020204" pitchFamily="18" charset="0"/>
          </a:endParaRPr>
        </a:p>
      </dgm:t>
    </dgm:pt>
    <dgm:pt modelId="{6C12DCFB-A706-47C8-81AA-115FA7357DA4}" type="sibTrans" cxnId="{0A8E1A18-3FF4-4640-A9C6-BE629D768C54}">
      <dgm:prSet/>
      <dgm:spPr/>
      <dgm:t>
        <a:bodyPr/>
        <a:lstStyle/>
        <a:p>
          <a:endParaRPr lang="en-US">
            <a:latin typeface="Bookman Old Style" panose="02050604050505020204" pitchFamily="18" charset="0"/>
          </a:endParaRPr>
        </a:p>
      </dgm:t>
    </dgm:pt>
    <dgm:pt modelId="{DF226189-D7D5-4E3B-B68E-AC05AD1888F2}">
      <dgm:prSet phldrT="[Text]" custT="1"/>
      <dgm:spPr>
        <a:solidFill>
          <a:srgbClr val="F1A1A5"/>
        </a:solidFill>
      </dgm:spPr>
      <dgm:t>
        <a:bodyPr/>
        <a:lstStyle/>
        <a:p>
          <a:endParaRPr lang="en-US" sz="2000" dirty="0">
            <a:latin typeface="Bookman Old Style" panose="02050604050505020204" pitchFamily="18" charset="0"/>
          </a:endParaRPr>
        </a:p>
      </dgm:t>
    </dgm:pt>
    <dgm:pt modelId="{1C4F5071-BE4C-4477-B1CB-0089A85A07BA}" type="parTrans" cxnId="{51B08A93-A652-4F07-964A-D00197E39CC9}">
      <dgm:prSet/>
      <dgm:spPr/>
      <dgm:t>
        <a:bodyPr/>
        <a:lstStyle/>
        <a:p>
          <a:endParaRPr lang="en-US"/>
        </a:p>
      </dgm:t>
    </dgm:pt>
    <dgm:pt modelId="{9AFFC03E-B1BA-4850-B6AE-A6C2EECB2CFE}" type="sibTrans" cxnId="{51B08A93-A652-4F07-964A-D00197E39CC9}">
      <dgm:prSet/>
      <dgm:spPr/>
      <dgm:t>
        <a:bodyPr/>
        <a:lstStyle/>
        <a:p>
          <a:endParaRPr lang="en-US"/>
        </a:p>
      </dgm:t>
    </dgm:pt>
    <dgm:pt modelId="{5C762B4B-5B8A-4067-9FD2-91500E271E58}" type="pres">
      <dgm:prSet presAssocID="{698912C2-7D89-4D46-97B2-35C0BA579E96}" presName="Name0" presStyleCnt="0">
        <dgm:presLayoutVars>
          <dgm:dir/>
          <dgm:animLvl val="lvl"/>
          <dgm:resizeHandles val="exact"/>
        </dgm:presLayoutVars>
      </dgm:prSet>
      <dgm:spPr/>
      <dgm:t>
        <a:bodyPr/>
        <a:lstStyle/>
        <a:p>
          <a:endParaRPr lang="en-US"/>
        </a:p>
      </dgm:t>
    </dgm:pt>
    <dgm:pt modelId="{45A22C18-2201-4710-894D-782EAEF5E9A6}" type="pres">
      <dgm:prSet presAssocID="{F2E1A967-627F-45E3-8B21-70B462A60086}" presName="composite" presStyleCnt="0"/>
      <dgm:spPr/>
    </dgm:pt>
    <dgm:pt modelId="{8817CA4C-8E1D-4478-BE38-0906FFD56630}" type="pres">
      <dgm:prSet presAssocID="{F2E1A967-627F-45E3-8B21-70B462A60086}" presName="parTx" presStyleLbl="alignNode1" presStyleIdx="0" presStyleCnt="2">
        <dgm:presLayoutVars>
          <dgm:chMax val="0"/>
          <dgm:chPref val="0"/>
          <dgm:bulletEnabled val="1"/>
        </dgm:presLayoutVars>
      </dgm:prSet>
      <dgm:spPr/>
      <dgm:t>
        <a:bodyPr/>
        <a:lstStyle/>
        <a:p>
          <a:endParaRPr lang="en-US"/>
        </a:p>
      </dgm:t>
    </dgm:pt>
    <dgm:pt modelId="{1C3E3369-BA48-4CB4-B42E-7966C6281119}" type="pres">
      <dgm:prSet presAssocID="{F2E1A967-627F-45E3-8B21-70B462A60086}" presName="desTx" presStyleLbl="alignAccFollowNode1" presStyleIdx="0" presStyleCnt="2">
        <dgm:presLayoutVars>
          <dgm:bulletEnabled val="1"/>
        </dgm:presLayoutVars>
      </dgm:prSet>
      <dgm:spPr/>
      <dgm:t>
        <a:bodyPr/>
        <a:lstStyle/>
        <a:p>
          <a:endParaRPr lang="en-US"/>
        </a:p>
      </dgm:t>
    </dgm:pt>
    <dgm:pt modelId="{531E7C28-6B5A-43B4-8A00-56357077C9BD}" type="pres">
      <dgm:prSet presAssocID="{FE9EDAB6-67A8-4CAE-99AF-5FC6BEC48432}" presName="space" presStyleCnt="0"/>
      <dgm:spPr/>
    </dgm:pt>
    <dgm:pt modelId="{8E7DD6D1-5240-4776-91CC-4F2DD438EB07}" type="pres">
      <dgm:prSet presAssocID="{B0DEFAC1-76FF-4CA5-8A5D-BE32DAF6CC52}" presName="composite" presStyleCnt="0"/>
      <dgm:spPr/>
    </dgm:pt>
    <dgm:pt modelId="{E9C678A7-C7D2-41F5-A8D2-747719DB43A5}" type="pres">
      <dgm:prSet presAssocID="{B0DEFAC1-76FF-4CA5-8A5D-BE32DAF6CC52}" presName="parTx" presStyleLbl="alignNode1" presStyleIdx="1" presStyleCnt="2">
        <dgm:presLayoutVars>
          <dgm:chMax val="0"/>
          <dgm:chPref val="0"/>
          <dgm:bulletEnabled val="1"/>
        </dgm:presLayoutVars>
      </dgm:prSet>
      <dgm:spPr/>
      <dgm:t>
        <a:bodyPr/>
        <a:lstStyle/>
        <a:p>
          <a:endParaRPr lang="en-US"/>
        </a:p>
      </dgm:t>
    </dgm:pt>
    <dgm:pt modelId="{53E4631B-7A69-4606-9382-D0F92B044453}" type="pres">
      <dgm:prSet presAssocID="{B0DEFAC1-76FF-4CA5-8A5D-BE32DAF6CC52}" presName="desTx" presStyleLbl="alignAccFollowNode1" presStyleIdx="1" presStyleCnt="2">
        <dgm:presLayoutVars>
          <dgm:bulletEnabled val="1"/>
        </dgm:presLayoutVars>
      </dgm:prSet>
      <dgm:spPr/>
      <dgm:t>
        <a:bodyPr/>
        <a:lstStyle/>
        <a:p>
          <a:endParaRPr lang="en-US"/>
        </a:p>
      </dgm:t>
    </dgm:pt>
  </dgm:ptLst>
  <dgm:cxnLst>
    <dgm:cxn modelId="{8E2C22A8-D991-4E93-A941-820ECDF9C646}" srcId="{F2E1A967-627F-45E3-8B21-70B462A60086}" destId="{BEF0AF6C-22BC-4529-AEA6-7456E6C55937}" srcOrd="0" destOrd="0" parTransId="{9BA1C9F6-2DC7-41AE-BD00-0E7688478D1D}" sibTransId="{1614203A-6725-4D0E-A46F-C5BB07CE4E5D}"/>
    <dgm:cxn modelId="{3EC8FE21-154E-4BDA-987C-838A949C9AE5}" type="presOf" srcId="{710F345C-FBF3-468D-A4ED-0184D6F65BD4}" destId="{53E4631B-7A69-4606-9382-D0F92B044453}" srcOrd="0" destOrd="0" presId="urn:microsoft.com/office/officeart/2005/8/layout/hList1"/>
    <dgm:cxn modelId="{4A7C8F03-003D-44DF-A294-14C722E18350}" type="presOf" srcId="{BEF0AF6C-22BC-4529-AEA6-7456E6C55937}" destId="{1C3E3369-BA48-4CB4-B42E-7966C6281119}" srcOrd="0" destOrd="0" presId="urn:microsoft.com/office/officeart/2005/8/layout/hList1"/>
    <dgm:cxn modelId="{1DBA9182-733E-4647-832F-9C2E0EB348F7}" srcId="{698912C2-7D89-4D46-97B2-35C0BA579E96}" destId="{B0DEFAC1-76FF-4CA5-8A5D-BE32DAF6CC52}" srcOrd="1" destOrd="0" parTransId="{CC3F38E5-A7E0-47F3-A71F-86292477772D}" sibTransId="{6299DF36-207E-47CA-9F8E-BFBE869DD4D9}"/>
    <dgm:cxn modelId="{1CD71FA9-24B8-4FBA-A743-F374A8F79A06}" srcId="{698912C2-7D89-4D46-97B2-35C0BA579E96}" destId="{F2E1A967-627F-45E3-8B21-70B462A60086}" srcOrd="0" destOrd="0" parTransId="{D5B2AE0F-7D9E-4A70-AE4F-07EBD38D1F02}" sibTransId="{FE9EDAB6-67A8-4CAE-99AF-5FC6BEC48432}"/>
    <dgm:cxn modelId="{51B08A93-A652-4F07-964A-D00197E39CC9}" srcId="{F2E1A967-627F-45E3-8B21-70B462A60086}" destId="{DF226189-D7D5-4E3B-B68E-AC05AD1888F2}" srcOrd="1" destOrd="0" parTransId="{1C4F5071-BE4C-4477-B1CB-0089A85A07BA}" sibTransId="{9AFFC03E-B1BA-4850-B6AE-A6C2EECB2CFE}"/>
    <dgm:cxn modelId="{67028952-9F7B-4F44-8904-9141024A70C5}" type="presOf" srcId="{8A5754EE-16BC-455F-BCDF-C86470056D0D}" destId="{1C3E3369-BA48-4CB4-B42E-7966C6281119}" srcOrd="0" destOrd="2" presId="urn:microsoft.com/office/officeart/2005/8/layout/hList1"/>
    <dgm:cxn modelId="{0A8E1A18-3FF4-4640-A9C6-BE629D768C54}" srcId="{F2E1A967-627F-45E3-8B21-70B462A60086}" destId="{8A5754EE-16BC-455F-BCDF-C86470056D0D}" srcOrd="2" destOrd="0" parTransId="{A1CDE9C4-81BB-4B53-8CF4-D970DCB591A8}" sibTransId="{6C12DCFB-A706-47C8-81AA-115FA7357DA4}"/>
    <dgm:cxn modelId="{73D0E514-70F3-4CD9-B0C0-B2B660B4F27E}" type="presOf" srcId="{DF226189-D7D5-4E3B-B68E-AC05AD1888F2}" destId="{1C3E3369-BA48-4CB4-B42E-7966C6281119}" srcOrd="0" destOrd="1" presId="urn:microsoft.com/office/officeart/2005/8/layout/hList1"/>
    <dgm:cxn modelId="{D8A06F0B-2677-4E0B-B75C-9B543BE9F69E}" srcId="{B0DEFAC1-76FF-4CA5-8A5D-BE32DAF6CC52}" destId="{710F345C-FBF3-468D-A4ED-0184D6F65BD4}" srcOrd="0" destOrd="0" parTransId="{413D0D9C-CBAA-4323-8222-A9236D5D22BB}" sibTransId="{684510BC-C670-4E29-9E78-C404D4ADF8C1}"/>
    <dgm:cxn modelId="{0D3CCB5A-31EE-4079-988E-0A652B12681D}" type="presOf" srcId="{B0DEFAC1-76FF-4CA5-8A5D-BE32DAF6CC52}" destId="{E9C678A7-C7D2-41F5-A8D2-747719DB43A5}" srcOrd="0" destOrd="0" presId="urn:microsoft.com/office/officeart/2005/8/layout/hList1"/>
    <dgm:cxn modelId="{FF14C0BB-8A00-4F6B-ADBD-66DEE042E428}" type="presOf" srcId="{F2E1A967-627F-45E3-8B21-70B462A60086}" destId="{8817CA4C-8E1D-4478-BE38-0906FFD56630}" srcOrd="0" destOrd="0" presId="urn:microsoft.com/office/officeart/2005/8/layout/hList1"/>
    <dgm:cxn modelId="{2A9AD38A-EF9D-4E60-97BB-9B6D1474ED9C}" type="presOf" srcId="{698912C2-7D89-4D46-97B2-35C0BA579E96}" destId="{5C762B4B-5B8A-4067-9FD2-91500E271E58}" srcOrd="0" destOrd="0" presId="urn:microsoft.com/office/officeart/2005/8/layout/hList1"/>
    <dgm:cxn modelId="{D12D2082-55BA-4F99-940A-14CA756EB2F4}" type="presParOf" srcId="{5C762B4B-5B8A-4067-9FD2-91500E271E58}" destId="{45A22C18-2201-4710-894D-782EAEF5E9A6}" srcOrd="0" destOrd="0" presId="urn:microsoft.com/office/officeart/2005/8/layout/hList1"/>
    <dgm:cxn modelId="{4E9D2D66-4407-4804-8F3B-C1F76591C95D}" type="presParOf" srcId="{45A22C18-2201-4710-894D-782EAEF5E9A6}" destId="{8817CA4C-8E1D-4478-BE38-0906FFD56630}" srcOrd="0" destOrd="0" presId="urn:microsoft.com/office/officeart/2005/8/layout/hList1"/>
    <dgm:cxn modelId="{596E52B6-3CCD-481D-AB58-7588B86D9D1A}" type="presParOf" srcId="{45A22C18-2201-4710-894D-782EAEF5E9A6}" destId="{1C3E3369-BA48-4CB4-B42E-7966C6281119}" srcOrd="1" destOrd="0" presId="urn:microsoft.com/office/officeart/2005/8/layout/hList1"/>
    <dgm:cxn modelId="{F9F244FB-1E4D-453E-AF89-5E33DC675F33}" type="presParOf" srcId="{5C762B4B-5B8A-4067-9FD2-91500E271E58}" destId="{531E7C28-6B5A-43B4-8A00-56357077C9BD}" srcOrd="1" destOrd="0" presId="urn:microsoft.com/office/officeart/2005/8/layout/hList1"/>
    <dgm:cxn modelId="{5347A49E-1BA8-4A96-978F-6BAFFF4501D6}" type="presParOf" srcId="{5C762B4B-5B8A-4067-9FD2-91500E271E58}" destId="{8E7DD6D1-5240-4776-91CC-4F2DD438EB07}" srcOrd="2" destOrd="0" presId="urn:microsoft.com/office/officeart/2005/8/layout/hList1"/>
    <dgm:cxn modelId="{F18788B7-F56E-4AB2-9CA8-AE76540AAB62}" type="presParOf" srcId="{8E7DD6D1-5240-4776-91CC-4F2DD438EB07}" destId="{E9C678A7-C7D2-41F5-A8D2-747719DB43A5}" srcOrd="0" destOrd="0" presId="urn:microsoft.com/office/officeart/2005/8/layout/hList1"/>
    <dgm:cxn modelId="{462AF417-F8A1-44A4-A4AE-7692675E0527}" type="presParOf" srcId="{8E7DD6D1-5240-4776-91CC-4F2DD438EB07}" destId="{53E4631B-7A69-4606-9382-D0F92B04445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30247C-26A9-464B-9376-EE83F6C60B4D}" type="doc">
      <dgm:prSet loTypeId="urn:microsoft.com/office/officeart/2005/8/layout/chart3" loCatId="cycle" qsTypeId="urn:microsoft.com/office/officeart/2005/8/quickstyle/simple1" qsCatId="simple" csTypeId="urn:microsoft.com/office/officeart/2005/8/colors/accent1_2" csCatId="accent1" phldr="1"/>
      <dgm:spPr/>
      <dgm:t>
        <a:bodyPr/>
        <a:lstStyle/>
        <a:p>
          <a:endParaRPr lang="en-US"/>
        </a:p>
      </dgm:t>
    </dgm:pt>
    <dgm:pt modelId="{69644CB9-BA25-49D0-8DDB-89E7C0125D9C}">
      <dgm:prSet phldrT="[Text]"/>
      <dgm:spPr>
        <a:solidFill>
          <a:srgbClr val="FDB414"/>
        </a:solidFill>
      </dgm:spPr>
      <dgm:t>
        <a:bodyPr/>
        <a:lstStyle/>
        <a:p>
          <a:r>
            <a:rPr lang="en-US" dirty="0"/>
            <a:t>Teacher</a:t>
          </a:r>
        </a:p>
      </dgm:t>
    </dgm:pt>
    <dgm:pt modelId="{B8841FBA-299B-4E75-8A94-F2E92406E03E}" type="parTrans" cxnId="{70B81762-3AA8-4D24-81EA-DCD3D23829AC}">
      <dgm:prSet/>
      <dgm:spPr/>
      <dgm:t>
        <a:bodyPr/>
        <a:lstStyle/>
        <a:p>
          <a:endParaRPr lang="en-US"/>
        </a:p>
      </dgm:t>
    </dgm:pt>
    <dgm:pt modelId="{2D05FCE4-F464-4610-ABB5-82BC0EAFBF0C}" type="sibTrans" cxnId="{70B81762-3AA8-4D24-81EA-DCD3D23829AC}">
      <dgm:prSet/>
      <dgm:spPr/>
      <dgm:t>
        <a:bodyPr/>
        <a:lstStyle/>
        <a:p>
          <a:endParaRPr lang="en-US"/>
        </a:p>
      </dgm:t>
    </dgm:pt>
    <dgm:pt modelId="{ADDDFDEA-00CC-461C-BBEB-B57FA357DCFA}">
      <dgm:prSet phldrT="[Text]"/>
      <dgm:spPr>
        <a:solidFill>
          <a:srgbClr val="000000"/>
        </a:solidFill>
      </dgm:spPr>
      <dgm:t>
        <a:bodyPr/>
        <a:lstStyle/>
        <a:p>
          <a:r>
            <a:rPr lang="en-US" dirty="0"/>
            <a:t>Child</a:t>
          </a:r>
        </a:p>
      </dgm:t>
    </dgm:pt>
    <dgm:pt modelId="{DD801334-8C08-4A46-8E71-388605A11C47}" type="parTrans" cxnId="{398968E6-03C7-40FB-B624-63C95F86BB39}">
      <dgm:prSet/>
      <dgm:spPr/>
      <dgm:t>
        <a:bodyPr/>
        <a:lstStyle/>
        <a:p>
          <a:endParaRPr lang="en-US"/>
        </a:p>
      </dgm:t>
    </dgm:pt>
    <dgm:pt modelId="{C828644F-A529-41B1-AA9A-876B7EF82C32}" type="sibTrans" cxnId="{398968E6-03C7-40FB-B624-63C95F86BB39}">
      <dgm:prSet/>
      <dgm:spPr/>
      <dgm:t>
        <a:bodyPr/>
        <a:lstStyle/>
        <a:p>
          <a:endParaRPr lang="en-US"/>
        </a:p>
      </dgm:t>
    </dgm:pt>
    <dgm:pt modelId="{CDF79DB1-501D-4025-8E92-2ED5AC0A91FD}">
      <dgm:prSet phldrT="[Text]"/>
      <dgm:spPr>
        <a:solidFill>
          <a:srgbClr val="DA2128"/>
        </a:solidFill>
      </dgm:spPr>
      <dgm:t>
        <a:bodyPr/>
        <a:lstStyle/>
        <a:p>
          <a:r>
            <a:rPr lang="en-US" dirty="0"/>
            <a:t>Parent </a:t>
          </a:r>
        </a:p>
      </dgm:t>
    </dgm:pt>
    <dgm:pt modelId="{B4FD161D-D4D2-4A9E-836B-BE0EFCEE1101}" type="parTrans" cxnId="{58DA1155-3CA8-4B70-8743-99F897087100}">
      <dgm:prSet/>
      <dgm:spPr/>
      <dgm:t>
        <a:bodyPr/>
        <a:lstStyle/>
        <a:p>
          <a:endParaRPr lang="en-US"/>
        </a:p>
      </dgm:t>
    </dgm:pt>
    <dgm:pt modelId="{DF375532-384C-43F6-93CC-6F10208AABD2}" type="sibTrans" cxnId="{58DA1155-3CA8-4B70-8743-99F897087100}">
      <dgm:prSet/>
      <dgm:spPr/>
      <dgm:t>
        <a:bodyPr/>
        <a:lstStyle/>
        <a:p>
          <a:endParaRPr lang="en-US"/>
        </a:p>
      </dgm:t>
    </dgm:pt>
    <dgm:pt modelId="{2937B7FB-98E5-44E8-849F-0205EDECDBC7}" type="pres">
      <dgm:prSet presAssocID="{B530247C-26A9-464B-9376-EE83F6C60B4D}" presName="compositeShape" presStyleCnt="0">
        <dgm:presLayoutVars>
          <dgm:chMax val="7"/>
          <dgm:dir/>
          <dgm:resizeHandles val="exact"/>
        </dgm:presLayoutVars>
      </dgm:prSet>
      <dgm:spPr/>
      <dgm:t>
        <a:bodyPr/>
        <a:lstStyle/>
        <a:p>
          <a:endParaRPr lang="en-US"/>
        </a:p>
      </dgm:t>
    </dgm:pt>
    <dgm:pt modelId="{40F21748-4D93-4A52-9FB6-0812984C4DBA}" type="pres">
      <dgm:prSet presAssocID="{B530247C-26A9-464B-9376-EE83F6C60B4D}" presName="wedge1" presStyleLbl="node1" presStyleIdx="0" presStyleCnt="3" custLinFactNeighborX="-4763" custLinFactNeighborY="2852"/>
      <dgm:spPr/>
      <dgm:t>
        <a:bodyPr/>
        <a:lstStyle/>
        <a:p>
          <a:endParaRPr lang="en-US"/>
        </a:p>
      </dgm:t>
    </dgm:pt>
    <dgm:pt modelId="{75B8F334-55B3-4915-AA2C-2F2517B28BEF}" type="pres">
      <dgm:prSet presAssocID="{B530247C-26A9-464B-9376-EE83F6C60B4D}" presName="wedge1Tx" presStyleLbl="node1" presStyleIdx="0" presStyleCnt="3">
        <dgm:presLayoutVars>
          <dgm:chMax val="0"/>
          <dgm:chPref val="0"/>
          <dgm:bulletEnabled val="1"/>
        </dgm:presLayoutVars>
      </dgm:prSet>
      <dgm:spPr/>
      <dgm:t>
        <a:bodyPr/>
        <a:lstStyle/>
        <a:p>
          <a:endParaRPr lang="en-US"/>
        </a:p>
      </dgm:t>
    </dgm:pt>
    <dgm:pt modelId="{FCAFAB52-86E8-4B9D-BBE7-8A2358492F5F}" type="pres">
      <dgm:prSet presAssocID="{B530247C-26A9-464B-9376-EE83F6C60B4D}" presName="wedge2" presStyleLbl="node1" presStyleIdx="1" presStyleCnt="3"/>
      <dgm:spPr/>
      <dgm:t>
        <a:bodyPr/>
        <a:lstStyle/>
        <a:p>
          <a:endParaRPr lang="en-US"/>
        </a:p>
      </dgm:t>
    </dgm:pt>
    <dgm:pt modelId="{24BA291D-4B47-4E94-9403-E5ACF60CE118}" type="pres">
      <dgm:prSet presAssocID="{B530247C-26A9-464B-9376-EE83F6C60B4D}" presName="wedge2Tx" presStyleLbl="node1" presStyleIdx="1" presStyleCnt="3">
        <dgm:presLayoutVars>
          <dgm:chMax val="0"/>
          <dgm:chPref val="0"/>
          <dgm:bulletEnabled val="1"/>
        </dgm:presLayoutVars>
      </dgm:prSet>
      <dgm:spPr/>
      <dgm:t>
        <a:bodyPr/>
        <a:lstStyle/>
        <a:p>
          <a:endParaRPr lang="en-US"/>
        </a:p>
      </dgm:t>
    </dgm:pt>
    <dgm:pt modelId="{BAB1684C-573D-4725-9418-8E4D3F0BFAF5}" type="pres">
      <dgm:prSet presAssocID="{B530247C-26A9-464B-9376-EE83F6C60B4D}" presName="wedge3" presStyleLbl="node1" presStyleIdx="2" presStyleCnt="3"/>
      <dgm:spPr/>
      <dgm:t>
        <a:bodyPr/>
        <a:lstStyle/>
        <a:p>
          <a:endParaRPr lang="en-US"/>
        </a:p>
      </dgm:t>
    </dgm:pt>
    <dgm:pt modelId="{61F08463-5377-4A64-9441-407FE6AC4007}" type="pres">
      <dgm:prSet presAssocID="{B530247C-26A9-464B-9376-EE83F6C60B4D}" presName="wedge3Tx" presStyleLbl="node1" presStyleIdx="2" presStyleCnt="3">
        <dgm:presLayoutVars>
          <dgm:chMax val="0"/>
          <dgm:chPref val="0"/>
          <dgm:bulletEnabled val="1"/>
        </dgm:presLayoutVars>
      </dgm:prSet>
      <dgm:spPr/>
      <dgm:t>
        <a:bodyPr/>
        <a:lstStyle/>
        <a:p>
          <a:endParaRPr lang="en-US"/>
        </a:p>
      </dgm:t>
    </dgm:pt>
  </dgm:ptLst>
  <dgm:cxnLst>
    <dgm:cxn modelId="{CBCD8F38-E090-4C9F-BA27-EE76AAA12346}" type="presOf" srcId="{CDF79DB1-501D-4025-8E92-2ED5AC0A91FD}" destId="{BAB1684C-573D-4725-9418-8E4D3F0BFAF5}" srcOrd="0" destOrd="0" presId="urn:microsoft.com/office/officeart/2005/8/layout/chart3"/>
    <dgm:cxn modelId="{7C99A354-B5DE-400C-B35F-420B5F8933A4}" type="presOf" srcId="{ADDDFDEA-00CC-461C-BBEB-B57FA357DCFA}" destId="{24BA291D-4B47-4E94-9403-E5ACF60CE118}" srcOrd="1" destOrd="0" presId="urn:microsoft.com/office/officeart/2005/8/layout/chart3"/>
    <dgm:cxn modelId="{70B81762-3AA8-4D24-81EA-DCD3D23829AC}" srcId="{B530247C-26A9-464B-9376-EE83F6C60B4D}" destId="{69644CB9-BA25-49D0-8DDB-89E7C0125D9C}" srcOrd="0" destOrd="0" parTransId="{B8841FBA-299B-4E75-8A94-F2E92406E03E}" sibTransId="{2D05FCE4-F464-4610-ABB5-82BC0EAFBF0C}"/>
    <dgm:cxn modelId="{398968E6-03C7-40FB-B624-63C95F86BB39}" srcId="{B530247C-26A9-464B-9376-EE83F6C60B4D}" destId="{ADDDFDEA-00CC-461C-BBEB-B57FA357DCFA}" srcOrd="1" destOrd="0" parTransId="{DD801334-8C08-4A46-8E71-388605A11C47}" sibTransId="{C828644F-A529-41B1-AA9A-876B7EF82C32}"/>
    <dgm:cxn modelId="{AC1D8EB8-E477-45DC-9539-1763EA1CA7FC}" type="presOf" srcId="{CDF79DB1-501D-4025-8E92-2ED5AC0A91FD}" destId="{61F08463-5377-4A64-9441-407FE6AC4007}" srcOrd="1" destOrd="0" presId="urn:microsoft.com/office/officeart/2005/8/layout/chart3"/>
    <dgm:cxn modelId="{DDC2F1F5-86F5-43C7-A588-E9DCA11B9B53}" type="presOf" srcId="{B530247C-26A9-464B-9376-EE83F6C60B4D}" destId="{2937B7FB-98E5-44E8-849F-0205EDECDBC7}" srcOrd="0" destOrd="0" presId="urn:microsoft.com/office/officeart/2005/8/layout/chart3"/>
    <dgm:cxn modelId="{8780BE55-508E-4391-8F29-E14D65CAFB38}" type="presOf" srcId="{69644CB9-BA25-49D0-8DDB-89E7C0125D9C}" destId="{40F21748-4D93-4A52-9FB6-0812984C4DBA}" srcOrd="0" destOrd="0" presId="urn:microsoft.com/office/officeart/2005/8/layout/chart3"/>
    <dgm:cxn modelId="{58DA1155-3CA8-4B70-8743-99F897087100}" srcId="{B530247C-26A9-464B-9376-EE83F6C60B4D}" destId="{CDF79DB1-501D-4025-8E92-2ED5AC0A91FD}" srcOrd="2" destOrd="0" parTransId="{B4FD161D-D4D2-4A9E-836B-BE0EFCEE1101}" sibTransId="{DF375532-384C-43F6-93CC-6F10208AABD2}"/>
    <dgm:cxn modelId="{57BD97C8-ECE2-4B85-AE01-BF12032CE457}" type="presOf" srcId="{69644CB9-BA25-49D0-8DDB-89E7C0125D9C}" destId="{75B8F334-55B3-4915-AA2C-2F2517B28BEF}" srcOrd="1" destOrd="0" presId="urn:microsoft.com/office/officeart/2005/8/layout/chart3"/>
    <dgm:cxn modelId="{3E4598A7-FF74-45BB-BAC0-B3A90E36D2B8}" type="presOf" srcId="{ADDDFDEA-00CC-461C-BBEB-B57FA357DCFA}" destId="{FCAFAB52-86E8-4B9D-BBE7-8A2358492F5F}" srcOrd="0" destOrd="0" presId="urn:microsoft.com/office/officeart/2005/8/layout/chart3"/>
    <dgm:cxn modelId="{31E783CC-01A4-402D-94BE-5BA78F3B3E4A}" type="presParOf" srcId="{2937B7FB-98E5-44E8-849F-0205EDECDBC7}" destId="{40F21748-4D93-4A52-9FB6-0812984C4DBA}" srcOrd="0" destOrd="0" presId="urn:microsoft.com/office/officeart/2005/8/layout/chart3"/>
    <dgm:cxn modelId="{D8074161-4CA7-48DC-BABA-66C409205D21}" type="presParOf" srcId="{2937B7FB-98E5-44E8-849F-0205EDECDBC7}" destId="{75B8F334-55B3-4915-AA2C-2F2517B28BEF}" srcOrd="1" destOrd="0" presId="urn:microsoft.com/office/officeart/2005/8/layout/chart3"/>
    <dgm:cxn modelId="{2E78552A-C211-455A-B061-FD0F28AC7DF3}" type="presParOf" srcId="{2937B7FB-98E5-44E8-849F-0205EDECDBC7}" destId="{FCAFAB52-86E8-4B9D-BBE7-8A2358492F5F}" srcOrd="2" destOrd="0" presId="urn:microsoft.com/office/officeart/2005/8/layout/chart3"/>
    <dgm:cxn modelId="{A1FFECAE-C888-486C-B699-246B66CC2C26}" type="presParOf" srcId="{2937B7FB-98E5-44E8-849F-0205EDECDBC7}" destId="{24BA291D-4B47-4E94-9403-E5ACF60CE118}" srcOrd="3" destOrd="0" presId="urn:microsoft.com/office/officeart/2005/8/layout/chart3"/>
    <dgm:cxn modelId="{842B1CA8-BCB5-4CB8-935D-5B9F7D442EBE}" type="presParOf" srcId="{2937B7FB-98E5-44E8-849F-0205EDECDBC7}" destId="{BAB1684C-573D-4725-9418-8E4D3F0BFAF5}" srcOrd="4" destOrd="0" presId="urn:microsoft.com/office/officeart/2005/8/layout/chart3"/>
    <dgm:cxn modelId="{E3595468-4729-40C3-8B2F-903428730665}" type="presParOf" srcId="{2937B7FB-98E5-44E8-849F-0205EDECDBC7}" destId="{61F08463-5377-4A64-9441-407FE6AC4007}"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D3BE7-4A47-4877-8F69-387637F49395}">
      <dsp:nvSpPr>
        <dsp:cNvPr id="0" name=""/>
        <dsp:cNvSpPr/>
      </dsp:nvSpPr>
      <dsp:spPr>
        <a:xfrm rot="16200000">
          <a:off x="-1303974" y="1306990"/>
          <a:ext cx="5308980" cy="2694999"/>
        </a:xfrm>
        <a:prstGeom prst="flowChartManualOperation">
          <a:avLst/>
        </a:prstGeom>
        <a:solidFill>
          <a:srgbClr val="DA2128"/>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  In 2017, only 32% of US 4</a:t>
          </a:r>
          <a:r>
            <a:rPr lang="en-US" sz="2400" kern="1200" baseline="30000" dirty="0">
              <a:latin typeface="Bookman Old Style" panose="02050604050505020204" pitchFamily="18" charset="0"/>
            </a:rPr>
            <a:t>th</a:t>
          </a:r>
          <a:r>
            <a:rPr lang="en-US" sz="2400" kern="1200" dirty="0">
              <a:latin typeface="Bookman Old Style" panose="02050604050505020204" pitchFamily="18" charset="0"/>
            </a:rPr>
            <a:t> graders were scored proficient in math </a:t>
          </a:r>
          <a:r>
            <a:rPr lang="en-US" sz="1800" kern="1200" dirty="0">
              <a:latin typeface="Bookman Old Style" panose="02050604050505020204" pitchFamily="18" charset="0"/>
            </a:rPr>
            <a:t>(NAEP, 2018). </a:t>
          </a:r>
          <a:endParaRPr lang="en-US" sz="2400" kern="1200" dirty="0">
            <a:latin typeface="Bookman Old Style" panose="02050604050505020204" pitchFamily="18" charset="0"/>
          </a:endParaRPr>
        </a:p>
      </dsp:txBody>
      <dsp:txXfrm rot="5400000">
        <a:off x="3016" y="1061796"/>
        <a:ext cx="2694999" cy="3185388"/>
      </dsp:txXfrm>
    </dsp:sp>
    <dsp:sp modelId="{72C00F92-6C2D-472B-B62E-4D150E73BEE0}">
      <dsp:nvSpPr>
        <dsp:cNvPr id="0" name=""/>
        <dsp:cNvSpPr/>
      </dsp:nvSpPr>
      <dsp:spPr>
        <a:xfrm rot="16200000">
          <a:off x="1746913" y="1153226"/>
          <a:ext cx="5308980" cy="3002526"/>
        </a:xfrm>
        <a:prstGeom prst="flowChartManualOperation">
          <a:avLst/>
        </a:prstGeom>
        <a:solidFill>
          <a:srgbClr val="FDB414"/>
        </a:solidFill>
        <a:ln w="25400" cap="flat" cmpd="sng" algn="ctr">
          <a:solidFill>
            <a:srgbClr val="FDB41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The mathematics skills that children display at school entry are important predictors of their subsequent academic and vocational success </a:t>
          </a:r>
          <a:r>
            <a:rPr lang="en-US" sz="1800" kern="1200" dirty="0">
              <a:latin typeface="Bookman Old Style" panose="02050604050505020204" pitchFamily="18" charset="0"/>
            </a:rPr>
            <a:t>(Duncan et al., 2007; Geary, 2011). </a:t>
          </a:r>
        </a:p>
      </dsp:txBody>
      <dsp:txXfrm rot="5400000">
        <a:off x="2900140" y="1061795"/>
        <a:ext cx="3002526" cy="3185388"/>
      </dsp:txXfrm>
    </dsp:sp>
    <dsp:sp modelId="{5471A109-24E0-4494-B712-624C07304D56}">
      <dsp:nvSpPr>
        <dsp:cNvPr id="0" name=""/>
        <dsp:cNvSpPr/>
      </dsp:nvSpPr>
      <dsp:spPr>
        <a:xfrm rot="16200000">
          <a:off x="4797800" y="1306990"/>
          <a:ext cx="5308980" cy="2694999"/>
        </a:xfrm>
        <a:prstGeom prst="flowChartManualOperation">
          <a:avLst/>
        </a:prstGeom>
        <a:solidFill>
          <a:srgbClr val="000000"/>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 Increased engagement with mathematics activities at home has been shown to increase later mathematics success </a:t>
          </a:r>
          <a:r>
            <a:rPr lang="en-US" sz="1800" kern="1200" dirty="0">
              <a:latin typeface="Bookman Old Style" panose="02050604050505020204" pitchFamily="18" charset="0"/>
            </a:rPr>
            <a:t>(</a:t>
          </a:r>
          <a:r>
            <a:rPr lang="en-US" sz="1800" kern="1200" dirty="0" err="1">
              <a:latin typeface="Bookman Old Style" panose="02050604050505020204" pitchFamily="18" charset="0"/>
            </a:rPr>
            <a:t>Ramani</a:t>
          </a:r>
          <a:r>
            <a:rPr lang="en-US" sz="1800" kern="1200" dirty="0">
              <a:latin typeface="Bookman Old Style" panose="02050604050505020204" pitchFamily="18" charset="0"/>
            </a:rPr>
            <a:t> &amp; </a:t>
          </a:r>
          <a:r>
            <a:rPr lang="en-US" sz="1800" kern="1200" dirty="0" err="1">
              <a:latin typeface="Bookman Old Style" panose="02050604050505020204" pitchFamily="18" charset="0"/>
            </a:rPr>
            <a:t>Scalise</a:t>
          </a:r>
          <a:r>
            <a:rPr lang="en-US" sz="1800" kern="1200" dirty="0">
              <a:latin typeface="Bookman Old Style" panose="02050604050505020204" pitchFamily="18" charset="0"/>
            </a:rPr>
            <a:t>, 2018). </a:t>
          </a:r>
          <a:endParaRPr lang="en-US" sz="2400" kern="1200" dirty="0">
            <a:latin typeface="Bookman Old Style" panose="02050604050505020204" pitchFamily="18" charset="0"/>
          </a:endParaRPr>
        </a:p>
      </dsp:txBody>
      <dsp:txXfrm rot="5400000">
        <a:off x="6104790" y="1061796"/>
        <a:ext cx="2694999" cy="31853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D3BE7-4A47-4877-8F69-387637F49395}">
      <dsp:nvSpPr>
        <dsp:cNvPr id="0" name=""/>
        <dsp:cNvSpPr/>
      </dsp:nvSpPr>
      <dsp:spPr>
        <a:xfrm rot="16200000">
          <a:off x="-1303974" y="1306990"/>
          <a:ext cx="5308980" cy="2694999"/>
        </a:xfrm>
        <a:prstGeom prst="flowChartManualOperation">
          <a:avLst/>
        </a:prstGeom>
        <a:solidFill>
          <a:srgbClr val="DA2128"/>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  </a:t>
          </a:r>
        </a:p>
      </dsp:txBody>
      <dsp:txXfrm rot="5400000">
        <a:off x="3016" y="1061796"/>
        <a:ext cx="2694999" cy="3185388"/>
      </dsp:txXfrm>
    </dsp:sp>
    <dsp:sp modelId="{72C00F92-6C2D-472B-B62E-4D150E73BEE0}">
      <dsp:nvSpPr>
        <dsp:cNvPr id="0" name=""/>
        <dsp:cNvSpPr/>
      </dsp:nvSpPr>
      <dsp:spPr>
        <a:xfrm rot="16200000">
          <a:off x="1746913" y="1153226"/>
          <a:ext cx="5308980" cy="3002526"/>
        </a:xfrm>
        <a:prstGeom prst="flowChartManualOperation">
          <a:avLst/>
        </a:prstGeom>
        <a:solidFill>
          <a:srgbClr val="FDB414"/>
        </a:solidFill>
        <a:ln w="25400" cap="flat" cmpd="sng" algn="ctr">
          <a:solidFill>
            <a:srgbClr val="FDB41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endParaRPr lang="en-US" sz="1800" kern="1200" dirty="0">
            <a:latin typeface="Bookman Old Style" panose="02050604050505020204" pitchFamily="18" charset="0"/>
          </a:endParaRPr>
        </a:p>
      </dsp:txBody>
      <dsp:txXfrm rot="5400000">
        <a:off x="2900140" y="1061795"/>
        <a:ext cx="3002526" cy="3185388"/>
      </dsp:txXfrm>
    </dsp:sp>
    <dsp:sp modelId="{5471A109-24E0-4494-B712-624C07304D56}">
      <dsp:nvSpPr>
        <dsp:cNvPr id="0" name=""/>
        <dsp:cNvSpPr/>
      </dsp:nvSpPr>
      <dsp:spPr>
        <a:xfrm rot="16200000">
          <a:off x="4797800" y="1306990"/>
          <a:ext cx="5308980" cy="2694999"/>
        </a:xfrm>
        <a:prstGeom prst="flowChartManualOperation">
          <a:avLst/>
        </a:prstGeom>
        <a:solidFill>
          <a:srgbClr val="000000"/>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endParaRPr lang="en-US" sz="2400" kern="1200" dirty="0">
            <a:latin typeface="Bookman Old Style" panose="02050604050505020204" pitchFamily="18" charset="0"/>
          </a:endParaRPr>
        </a:p>
      </dsp:txBody>
      <dsp:txXfrm rot="5400000">
        <a:off x="6104790" y="1061796"/>
        <a:ext cx="2694999" cy="31853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D3BE7-4A47-4877-8F69-387637F49395}">
      <dsp:nvSpPr>
        <dsp:cNvPr id="0" name=""/>
        <dsp:cNvSpPr/>
      </dsp:nvSpPr>
      <dsp:spPr>
        <a:xfrm rot="16200000">
          <a:off x="-1303974" y="1306990"/>
          <a:ext cx="5308980" cy="2694999"/>
        </a:xfrm>
        <a:prstGeom prst="flowChartManualOperation">
          <a:avLst/>
        </a:prstGeom>
        <a:solidFill>
          <a:srgbClr val="DA2128"/>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  In 2017, only 32% of US 4</a:t>
          </a:r>
          <a:r>
            <a:rPr lang="en-US" sz="2400" kern="1200" baseline="30000" dirty="0">
              <a:latin typeface="Bookman Old Style" panose="02050604050505020204" pitchFamily="18" charset="0"/>
            </a:rPr>
            <a:t>th</a:t>
          </a:r>
          <a:r>
            <a:rPr lang="en-US" sz="2400" kern="1200" dirty="0">
              <a:latin typeface="Bookman Old Style" panose="02050604050505020204" pitchFamily="18" charset="0"/>
            </a:rPr>
            <a:t> graders were scored proficient in math </a:t>
          </a:r>
          <a:r>
            <a:rPr lang="en-US" sz="1800" kern="1200" dirty="0">
              <a:latin typeface="Bookman Old Style" panose="02050604050505020204" pitchFamily="18" charset="0"/>
            </a:rPr>
            <a:t>(NAEP, 2018). </a:t>
          </a:r>
          <a:endParaRPr lang="en-US" sz="2400" kern="1200" dirty="0">
            <a:latin typeface="Bookman Old Style" panose="02050604050505020204" pitchFamily="18" charset="0"/>
          </a:endParaRPr>
        </a:p>
      </dsp:txBody>
      <dsp:txXfrm rot="5400000">
        <a:off x="3016" y="1061796"/>
        <a:ext cx="2694999" cy="3185388"/>
      </dsp:txXfrm>
    </dsp:sp>
    <dsp:sp modelId="{72C00F92-6C2D-472B-B62E-4D150E73BEE0}">
      <dsp:nvSpPr>
        <dsp:cNvPr id="0" name=""/>
        <dsp:cNvSpPr/>
      </dsp:nvSpPr>
      <dsp:spPr>
        <a:xfrm rot="16200000">
          <a:off x="1746913" y="1153226"/>
          <a:ext cx="5308980" cy="3002526"/>
        </a:xfrm>
        <a:prstGeom prst="flowChartManualOperation">
          <a:avLst/>
        </a:prstGeom>
        <a:solidFill>
          <a:srgbClr val="FDB414"/>
        </a:solidFill>
        <a:ln w="25400" cap="flat" cmpd="sng" algn="ctr">
          <a:solidFill>
            <a:srgbClr val="FDB41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The mathematics skills that children display at school entry are important predictors of their subsequent academic and vocational success </a:t>
          </a:r>
          <a:r>
            <a:rPr lang="en-US" sz="1800" kern="1200" dirty="0">
              <a:latin typeface="Bookman Old Style" panose="02050604050505020204" pitchFamily="18" charset="0"/>
            </a:rPr>
            <a:t>(Duncan et al., 2007; Geary, 2011). </a:t>
          </a:r>
        </a:p>
      </dsp:txBody>
      <dsp:txXfrm rot="5400000">
        <a:off x="2900140" y="1061795"/>
        <a:ext cx="3002526" cy="3185388"/>
      </dsp:txXfrm>
    </dsp:sp>
    <dsp:sp modelId="{5471A109-24E0-4494-B712-624C07304D56}">
      <dsp:nvSpPr>
        <dsp:cNvPr id="0" name=""/>
        <dsp:cNvSpPr/>
      </dsp:nvSpPr>
      <dsp:spPr>
        <a:xfrm rot="16200000">
          <a:off x="4797800" y="1306990"/>
          <a:ext cx="5308980" cy="2694999"/>
        </a:xfrm>
        <a:prstGeom prst="flowChartManualOperation">
          <a:avLst/>
        </a:prstGeom>
        <a:solidFill>
          <a:srgbClr val="000000"/>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n-US" sz="2400" kern="1200" dirty="0">
              <a:latin typeface="Bookman Old Style" panose="02050604050505020204" pitchFamily="18" charset="0"/>
            </a:rPr>
            <a:t> Increased engagement with mathematics activities at home has been shown to increase later mathematics success </a:t>
          </a:r>
          <a:r>
            <a:rPr lang="en-US" sz="1800" kern="1200" dirty="0">
              <a:latin typeface="Bookman Old Style" panose="02050604050505020204" pitchFamily="18" charset="0"/>
            </a:rPr>
            <a:t>(</a:t>
          </a:r>
          <a:r>
            <a:rPr lang="en-US" sz="1800" kern="1200" dirty="0" err="1">
              <a:latin typeface="Bookman Old Style" panose="02050604050505020204" pitchFamily="18" charset="0"/>
            </a:rPr>
            <a:t>Ramani</a:t>
          </a:r>
          <a:r>
            <a:rPr lang="en-US" sz="1800" kern="1200" dirty="0">
              <a:latin typeface="Bookman Old Style" panose="02050604050505020204" pitchFamily="18" charset="0"/>
            </a:rPr>
            <a:t> &amp; </a:t>
          </a:r>
          <a:r>
            <a:rPr lang="en-US" sz="1800" kern="1200" dirty="0" err="1">
              <a:latin typeface="Bookman Old Style" panose="02050604050505020204" pitchFamily="18" charset="0"/>
            </a:rPr>
            <a:t>Scalise</a:t>
          </a:r>
          <a:r>
            <a:rPr lang="en-US" sz="1800" kern="1200" dirty="0">
              <a:latin typeface="Bookman Old Style" panose="02050604050505020204" pitchFamily="18" charset="0"/>
            </a:rPr>
            <a:t>, 2018). </a:t>
          </a:r>
          <a:endParaRPr lang="en-US" sz="2400" kern="1200" dirty="0">
            <a:latin typeface="Bookman Old Style" panose="02050604050505020204" pitchFamily="18" charset="0"/>
          </a:endParaRPr>
        </a:p>
      </dsp:txBody>
      <dsp:txXfrm rot="5400000">
        <a:off x="6104790" y="1061796"/>
        <a:ext cx="2694999" cy="31853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7CA4C-8E1D-4478-BE38-0906FFD56630}">
      <dsp:nvSpPr>
        <dsp:cNvPr id="0" name=""/>
        <dsp:cNvSpPr/>
      </dsp:nvSpPr>
      <dsp:spPr>
        <a:xfrm>
          <a:off x="40" y="359940"/>
          <a:ext cx="3859353" cy="1296000"/>
        </a:xfrm>
        <a:prstGeom prst="rect">
          <a:avLst/>
        </a:prstGeom>
        <a:solidFill>
          <a:srgbClr val="DA2128"/>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a:latin typeface="Bookman Old Style" panose="02050604050505020204" pitchFamily="18" charset="0"/>
            </a:rPr>
            <a:t>Importance </a:t>
          </a:r>
        </a:p>
      </dsp:txBody>
      <dsp:txXfrm>
        <a:off x="40" y="359940"/>
        <a:ext cx="3859353" cy="1296000"/>
      </dsp:txXfrm>
    </dsp:sp>
    <dsp:sp modelId="{1C3E3369-BA48-4CB4-B42E-7966C6281119}">
      <dsp:nvSpPr>
        <dsp:cNvPr id="0" name=""/>
        <dsp:cNvSpPr/>
      </dsp:nvSpPr>
      <dsp:spPr>
        <a:xfrm>
          <a:off x="40" y="1655941"/>
          <a:ext cx="3859353" cy="3335175"/>
        </a:xfrm>
        <a:prstGeom prst="rect">
          <a:avLst/>
        </a:prstGeom>
        <a:solidFill>
          <a:srgbClr val="F1A1A5"/>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Bookman Old Style" panose="02050604050505020204" pitchFamily="18" charset="0"/>
            </a:rPr>
            <a:t>68% of preschool parents believe it is </a:t>
          </a:r>
          <a:r>
            <a:rPr lang="en-US" sz="2000" i="1" u="sng" kern="1200" dirty="0">
              <a:latin typeface="Bookman Old Style" panose="02050604050505020204" pitchFamily="18" charset="0"/>
            </a:rPr>
            <a:t>very important</a:t>
          </a:r>
          <a:r>
            <a:rPr lang="en-US" sz="2000" u="sng" kern="1200" dirty="0">
              <a:latin typeface="Bookman Old Style" panose="02050604050505020204" pitchFamily="18" charset="0"/>
            </a:rPr>
            <a:t> </a:t>
          </a:r>
          <a:r>
            <a:rPr lang="en-US" sz="2000" kern="1200" dirty="0">
              <a:latin typeface="Bookman Old Style" panose="02050604050505020204" pitchFamily="18" charset="0"/>
            </a:rPr>
            <a:t>for children to engage in math activities at home (</a:t>
          </a:r>
          <a:r>
            <a:rPr lang="en-US" sz="2000" i="1" kern="1200" dirty="0">
              <a:latin typeface="Bookman Old Style" panose="02050604050505020204" pitchFamily="18" charset="0"/>
            </a:rPr>
            <a:t>M </a:t>
          </a:r>
          <a:r>
            <a:rPr lang="en-US" sz="2000" kern="1200" dirty="0">
              <a:latin typeface="Bookman Old Style" panose="02050604050505020204" pitchFamily="18" charset="0"/>
            </a:rPr>
            <a:t>= 4.55; </a:t>
          </a:r>
          <a:r>
            <a:rPr lang="en-US" sz="2000" i="1" kern="1200" dirty="0">
              <a:latin typeface="Bookman Old Style" panose="02050604050505020204" pitchFamily="18" charset="0"/>
            </a:rPr>
            <a:t>SD </a:t>
          </a:r>
          <a:r>
            <a:rPr lang="en-US" sz="2000" kern="1200" dirty="0">
              <a:latin typeface="Bookman Old Style" panose="02050604050505020204" pitchFamily="18" charset="0"/>
            </a:rPr>
            <a:t>= 0.72). </a:t>
          </a:r>
        </a:p>
        <a:p>
          <a:pPr marL="228600" lvl="1" indent="-228600" algn="l" defTabSz="889000">
            <a:lnSpc>
              <a:spcPct val="90000"/>
            </a:lnSpc>
            <a:spcBef>
              <a:spcPct val="0"/>
            </a:spcBef>
            <a:spcAft>
              <a:spcPct val="15000"/>
            </a:spcAft>
            <a:buChar char="••"/>
          </a:pPr>
          <a:endParaRPr lang="en-US" sz="2000" kern="1200" dirty="0">
            <a:latin typeface="Bookman Old Style" panose="02050604050505020204" pitchFamily="18" charset="0"/>
          </a:endParaRPr>
        </a:p>
        <a:p>
          <a:pPr marL="228600" lvl="1" indent="-228600" algn="l" defTabSz="889000">
            <a:lnSpc>
              <a:spcPct val="90000"/>
            </a:lnSpc>
            <a:spcBef>
              <a:spcPct val="0"/>
            </a:spcBef>
            <a:spcAft>
              <a:spcPct val="15000"/>
            </a:spcAft>
            <a:buChar char="••"/>
          </a:pPr>
          <a:r>
            <a:rPr lang="en-US" sz="2000" kern="1200" dirty="0">
              <a:latin typeface="Bookman Old Style" panose="02050604050505020204" pitchFamily="18" charset="0"/>
            </a:rPr>
            <a:t>70% of preschool parents believe it is </a:t>
          </a:r>
          <a:r>
            <a:rPr lang="en-US" sz="2000" i="1" u="sng" kern="1200" dirty="0">
              <a:latin typeface="Bookman Old Style" panose="02050604050505020204" pitchFamily="18" charset="0"/>
            </a:rPr>
            <a:t>very important</a:t>
          </a:r>
          <a:r>
            <a:rPr lang="en-US" sz="2000" u="sng" kern="1200" dirty="0">
              <a:latin typeface="Bookman Old Style" panose="02050604050505020204" pitchFamily="18" charset="0"/>
            </a:rPr>
            <a:t> </a:t>
          </a:r>
          <a:r>
            <a:rPr lang="en-US" sz="2000" kern="1200" dirty="0">
              <a:latin typeface="Bookman Old Style" panose="02050604050505020204" pitchFamily="18" charset="0"/>
            </a:rPr>
            <a:t>to help their children</a:t>
          </a:r>
          <a:r>
            <a:rPr lang="en-US" sz="2000" i="1" kern="1200" dirty="0">
              <a:latin typeface="Bookman Old Style" panose="02050604050505020204" pitchFamily="18" charset="0"/>
            </a:rPr>
            <a:t> </a:t>
          </a:r>
          <a:r>
            <a:rPr lang="en-US" sz="2000" kern="1200" dirty="0">
              <a:latin typeface="Bookman Old Style" panose="02050604050505020204" pitchFamily="18" charset="0"/>
            </a:rPr>
            <a:t>with math at home (</a:t>
          </a:r>
          <a:r>
            <a:rPr lang="en-US" sz="2000" i="1" kern="1200" dirty="0">
              <a:latin typeface="Bookman Old Style" panose="02050604050505020204" pitchFamily="18" charset="0"/>
            </a:rPr>
            <a:t>M </a:t>
          </a:r>
          <a:r>
            <a:rPr lang="en-US" sz="2000" kern="1200" dirty="0">
              <a:latin typeface="Bookman Old Style" panose="02050604050505020204" pitchFamily="18" charset="0"/>
            </a:rPr>
            <a:t>= 4.63; </a:t>
          </a:r>
          <a:r>
            <a:rPr lang="en-US" sz="2000" i="1" kern="1200" dirty="0">
              <a:latin typeface="Bookman Old Style" panose="02050604050505020204" pitchFamily="18" charset="0"/>
            </a:rPr>
            <a:t>SD </a:t>
          </a:r>
          <a:r>
            <a:rPr lang="en-US" sz="2000" kern="1200" dirty="0">
              <a:latin typeface="Bookman Old Style" panose="02050604050505020204" pitchFamily="18" charset="0"/>
            </a:rPr>
            <a:t>= 0.62). </a:t>
          </a:r>
        </a:p>
      </dsp:txBody>
      <dsp:txXfrm>
        <a:off x="40" y="1655941"/>
        <a:ext cx="3859353" cy="3335175"/>
      </dsp:txXfrm>
    </dsp:sp>
    <dsp:sp modelId="{E9C678A7-C7D2-41F5-A8D2-747719DB43A5}">
      <dsp:nvSpPr>
        <dsp:cNvPr id="0" name=""/>
        <dsp:cNvSpPr/>
      </dsp:nvSpPr>
      <dsp:spPr>
        <a:xfrm>
          <a:off x="4399703" y="359940"/>
          <a:ext cx="3859353" cy="1296000"/>
        </a:xfrm>
        <a:prstGeom prst="rect">
          <a:avLst/>
        </a:prstGeom>
        <a:solidFill>
          <a:srgbClr val="DA2128"/>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a:latin typeface="Bookman Old Style" panose="02050604050505020204" pitchFamily="18" charset="0"/>
            </a:rPr>
            <a:t>Confidence </a:t>
          </a:r>
        </a:p>
      </dsp:txBody>
      <dsp:txXfrm>
        <a:off x="4399703" y="359940"/>
        <a:ext cx="3859353" cy="1296000"/>
      </dsp:txXfrm>
    </dsp:sp>
    <dsp:sp modelId="{53E4631B-7A69-4606-9382-D0F92B044453}">
      <dsp:nvSpPr>
        <dsp:cNvPr id="0" name=""/>
        <dsp:cNvSpPr/>
      </dsp:nvSpPr>
      <dsp:spPr>
        <a:xfrm>
          <a:off x="4399703" y="1655941"/>
          <a:ext cx="3859353" cy="3335175"/>
        </a:xfrm>
        <a:prstGeom prst="rect">
          <a:avLst/>
        </a:prstGeom>
        <a:solidFill>
          <a:srgbClr val="F1A1A5">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Bookman Old Style" panose="02050604050505020204" pitchFamily="18" charset="0"/>
            </a:rPr>
            <a:t>Only 32% of preschool parents report </a:t>
          </a:r>
          <a:r>
            <a:rPr lang="en-US" sz="2000" u="sng" kern="1200" dirty="0">
              <a:latin typeface="Bookman Old Style" panose="02050604050505020204" pitchFamily="18" charset="0"/>
            </a:rPr>
            <a:t>being </a:t>
          </a:r>
          <a:r>
            <a:rPr lang="en-US" sz="2000" i="1" u="sng" kern="1200" dirty="0">
              <a:latin typeface="Bookman Old Style" panose="02050604050505020204" pitchFamily="18" charset="0"/>
            </a:rPr>
            <a:t>very confident</a:t>
          </a:r>
          <a:r>
            <a:rPr lang="en-US" sz="2000" kern="1200" dirty="0">
              <a:latin typeface="Bookman Old Style" panose="02050604050505020204" pitchFamily="18" charset="0"/>
            </a:rPr>
            <a:t> they know how to support their children’s math skills (</a:t>
          </a:r>
          <a:r>
            <a:rPr lang="en-US" sz="2000" i="1" kern="1200" dirty="0">
              <a:latin typeface="Bookman Old Style" panose="02050604050505020204" pitchFamily="18" charset="0"/>
            </a:rPr>
            <a:t>M </a:t>
          </a:r>
          <a:r>
            <a:rPr lang="en-US" sz="2000" kern="1200" dirty="0">
              <a:latin typeface="Bookman Old Style" panose="02050604050505020204" pitchFamily="18" charset="0"/>
            </a:rPr>
            <a:t>= 3.90; </a:t>
          </a:r>
          <a:r>
            <a:rPr lang="en-US" sz="2000" i="1" kern="1200" dirty="0">
              <a:latin typeface="Bookman Old Style" panose="02050604050505020204" pitchFamily="18" charset="0"/>
            </a:rPr>
            <a:t>SD </a:t>
          </a:r>
          <a:r>
            <a:rPr lang="en-US" sz="2000" kern="1200" dirty="0">
              <a:latin typeface="Bookman Old Style" panose="02050604050505020204" pitchFamily="18" charset="0"/>
            </a:rPr>
            <a:t>= 1.11).</a:t>
          </a:r>
        </a:p>
      </dsp:txBody>
      <dsp:txXfrm>
        <a:off x="4399703" y="1655941"/>
        <a:ext cx="3859353" cy="33351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21748-4D93-4A52-9FB6-0812984C4DBA}">
      <dsp:nvSpPr>
        <dsp:cNvPr id="0" name=""/>
        <dsp:cNvSpPr/>
      </dsp:nvSpPr>
      <dsp:spPr>
        <a:xfrm>
          <a:off x="696082" y="317352"/>
          <a:ext cx="2914773" cy="2914773"/>
        </a:xfrm>
        <a:prstGeom prst="pie">
          <a:avLst>
            <a:gd name="adj1" fmla="val 16200000"/>
            <a:gd name="adj2" fmla="val 1800000"/>
          </a:avLst>
        </a:prstGeom>
        <a:solidFill>
          <a:srgbClr val="FDB41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Teacher</a:t>
          </a:r>
        </a:p>
      </dsp:txBody>
      <dsp:txXfrm>
        <a:off x="2280816" y="855197"/>
        <a:ext cx="988940" cy="971591"/>
      </dsp:txXfrm>
    </dsp:sp>
    <dsp:sp modelId="{FCAFAB52-86E8-4B9D-BBE7-8A2358492F5F}">
      <dsp:nvSpPr>
        <dsp:cNvPr id="0" name=""/>
        <dsp:cNvSpPr/>
      </dsp:nvSpPr>
      <dsp:spPr>
        <a:xfrm>
          <a:off x="684663" y="320972"/>
          <a:ext cx="2914773" cy="2914773"/>
        </a:xfrm>
        <a:prstGeom prst="pie">
          <a:avLst>
            <a:gd name="adj1" fmla="val 1800000"/>
            <a:gd name="adj2" fmla="val 9000000"/>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Child</a:t>
          </a:r>
        </a:p>
      </dsp:txBody>
      <dsp:txXfrm>
        <a:off x="1482755" y="2160055"/>
        <a:ext cx="1318587" cy="902191"/>
      </dsp:txXfrm>
    </dsp:sp>
    <dsp:sp modelId="{BAB1684C-573D-4725-9418-8E4D3F0BFAF5}">
      <dsp:nvSpPr>
        <dsp:cNvPr id="0" name=""/>
        <dsp:cNvSpPr/>
      </dsp:nvSpPr>
      <dsp:spPr>
        <a:xfrm>
          <a:off x="684663" y="320972"/>
          <a:ext cx="2914773" cy="2914773"/>
        </a:xfrm>
        <a:prstGeom prst="pie">
          <a:avLst>
            <a:gd name="adj1" fmla="val 9000000"/>
            <a:gd name="adj2" fmla="val 16200000"/>
          </a:avLst>
        </a:prstGeom>
        <a:solidFill>
          <a:srgbClr val="DA212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Parent </a:t>
          </a:r>
        </a:p>
      </dsp:txBody>
      <dsp:txXfrm>
        <a:off x="996960" y="893516"/>
        <a:ext cx="988940" cy="971591"/>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F49F2E-2965-48F1-808B-81AF1DB794D3}" type="datetimeFigureOut">
              <a:rPr lang="en-US" smtClean="0"/>
              <a:t>5/30/2019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CD1581-F9A1-4583-BF23-0EDE43026C8D}" type="slidenum">
              <a:rPr lang="en-US" smtClean="0"/>
              <a:t>‹#›</a:t>
            </a:fld>
            <a:endParaRPr lang="en-US"/>
          </a:p>
        </p:txBody>
      </p:sp>
    </p:spTree>
    <p:extLst>
      <p:ext uri="{BB962C8B-B14F-4D97-AF65-F5344CB8AC3E}">
        <p14:creationId xmlns:p14="http://schemas.microsoft.com/office/powerpoint/2010/main" val="3385010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0915D-DA76-8A48-805F-6F39B85935FC}" type="datetimeFigureOut">
              <a:rPr lang="en-US" smtClean="0"/>
              <a:t>5/30/2019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D637E-4486-3649-8962-411C5D62E9BE}" type="slidenum">
              <a:rPr lang="en-US" smtClean="0"/>
              <a:t>‹#›</a:t>
            </a:fld>
            <a:endParaRPr lang="en-US"/>
          </a:p>
        </p:txBody>
      </p:sp>
    </p:spTree>
    <p:extLst>
      <p:ext uri="{BB962C8B-B14F-4D97-AF65-F5344CB8AC3E}">
        <p14:creationId xmlns:p14="http://schemas.microsoft.com/office/powerpoint/2010/main" val="363075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the US children are behind in math almost from the beginning.</a:t>
            </a:r>
            <a:r>
              <a:rPr lang="en-US" baseline="0" dirty="0"/>
              <a:t> </a:t>
            </a:r>
            <a:r>
              <a:rPr lang="en-US" dirty="0"/>
              <a:t>This study examines what parents are doing to support their children’s math skills and what support they would like from the school</a:t>
            </a:r>
          </a:p>
          <a:p>
            <a:endParaRPr lang="en-US" dirty="0"/>
          </a:p>
        </p:txBody>
      </p:sp>
      <p:sp>
        <p:nvSpPr>
          <p:cNvPr id="4" name="Slide Number Placeholder 3"/>
          <p:cNvSpPr>
            <a:spLocks noGrp="1"/>
          </p:cNvSpPr>
          <p:nvPr>
            <p:ph type="sldNum" sz="quarter" idx="10"/>
          </p:nvPr>
        </p:nvSpPr>
        <p:spPr/>
        <p:txBody>
          <a:bodyPr/>
          <a:lstStyle/>
          <a:p>
            <a:fld id="{A7BD637E-4486-3649-8962-411C5D62E9BE}" type="slidenum">
              <a:rPr lang="en-US" smtClean="0"/>
              <a:t>1</a:t>
            </a:fld>
            <a:endParaRPr lang="en-US"/>
          </a:p>
        </p:txBody>
      </p:sp>
    </p:spTree>
    <p:extLst>
      <p:ext uri="{BB962C8B-B14F-4D97-AF65-F5344CB8AC3E}">
        <p14:creationId xmlns:p14="http://schemas.microsoft.com/office/powerpoint/2010/main" val="181653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the US children are behind in math almost from the beginning.</a:t>
            </a:r>
            <a:r>
              <a:rPr lang="en-US" baseline="0" dirty="0"/>
              <a:t> </a:t>
            </a:r>
            <a:r>
              <a:rPr lang="en-US" dirty="0"/>
              <a:t>This study examines what parents are doing to support their children’s math skills and what support they would like from the school</a:t>
            </a:r>
          </a:p>
          <a:p>
            <a:endParaRPr lang="en-US" dirty="0"/>
          </a:p>
        </p:txBody>
      </p:sp>
      <p:sp>
        <p:nvSpPr>
          <p:cNvPr id="4" name="Slide Number Placeholder 3"/>
          <p:cNvSpPr>
            <a:spLocks noGrp="1"/>
          </p:cNvSpPr>
          <p:nvPr>
            <p:ph type="sldNum" sz="quarter" idx="10"/>
          </p:nvPr>
        </p:nvSpPr>
        <p:spPr/>
        <p:txBody>
          <a:bodyPr/>
          <a:lstStyle/>
          <a:p>
            <a:fld id="{A7BD637E-4486-3649-8962-411C5D62E9BE}" type="slidenum">
              <a:rPr lang="en-US" smtClean="0"/>
              <a:t>2</a:t>
            </a:fld>
            <a:endParaRPr lang="en-US"/>
          </a:p>
        </p:txBody>
      </p:sp>
    </p:spTree>
    <p:extLst>
      <p:ext uri="{BB962C8B-B14F-4D97-AF65-F5344CB8AC3E}">
        <p14:creationId xmlns:p14="http://schemas.microsoft.com/office/powerpoint/2010/main" val="871584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Online survey - </a:t>
            </a:r>
            <a:r>
              <a:rPr lang="en-US" dirty="0" err="1"/>
              <a:t>Qualtrics</a:t>
            </a:r>
            <a:r>
              <a:rPr lang="en-US" dirty="0"/>
              <a:t> </a:t>
            </a:r>
          </a:p>
          <a:p>
            <a:pPr marL="171450" indent="-171450">
              <a:buFont typeface="Arial" panose="020B0604020202020204" pitchFamily="34" charset="0"/>
              <a:buChar char="•"/>
            </a:pPr>
            <a:r>
              <a:rPr lang="en-US" dirty="0"/>
              <a:t>Likert type survey with a 1-5 scale distributed via parenting groups in Facebook; </a:t>
            </a:r>
          </a:p>
          <a:p>
            <a:pPr marL="171450" indent="-171450">
              <a:buFont typeface="Arial" panose="020B0604020202020204" pitchFamily="34" charset="0"/>
              <a:buChar char="•"/>
            </a:pPr>
            <a:r>
              <a:rPr lang="en-US" dirty="0"/>
              <a:t>around 130 parents responded.  </a:t>
            </a:r>
          </a:p>
          <a:p>
            <a:pPr marL="171450" indent="-171450">
              <a:buFont typeface="Arial" panose="020B0604020202020204" pitchFamily="34" charset="0"/>
              <a:buChar char="•"/>
            </a:pPr>
            <a:r>
              <a:rPr lang="en-US" dirty="0"/>
              <a:t>88% were white, college educated and had a bachelors or above</a:t>
            </a:r>
          </a:p>
          <a:p>
            <a:pPr marL="171450" indent="-171450">
              <a:buFont typeface="Arial" panose="020B0604020202020204" pitchFamily="34" charset="0"/>
              <a:buChar char="•"/>
            </a:pPr>
            <a:r>
              <a:rPr lang="en-US" dirty="0"/>
              <a:t>We had hoped for a more diverse population; paper copies were distributed in Head Start classes, but we did not receive any responses.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How important do you think it is for your child to do MATH activities at home? </a:t>
            </a:r>
            <a:r>
              <a:rPr lang="en-US" dirty="0"/>
              <a:t> </a:t>
            </a:r>
          </a:p>
          <a:p>
            <a:pPr marL="171450" indent="-171450">
              <a:buFont typeface="Arial" panose="020B0604020202020204" pitchFamily="34" charset="0"/>
              <a:buChar char="•"/>
            </a:pPr>
            <a:r>
              <a:rPr lang="en-US" dirty="0"/>
              <a:t>68%</a:t>
            </a:r>
            <a:r>
              <a:rPr lang="en-US" baseline="0" dirty="0"/>
              <a:t> </a:t>
            </a:r>
            <a:r>
              <a:rPr lang="en-US" dirty="0"/>
              <a:t>Very</a:t>
            </a:r>
            <a:r>
              <a:rPr lang="en-US" baseline="0" dirty="0"/>
              <a:t> important </a:t>
            </a:r>
          </a:p>
          <a:p>
            <a:pPr marL="171450" indent="-171450">
              <a:buFont typeface="Arial" panose="020B0604020202020204" pitchFamily="34" charset="0"/>
              <a:buChar char="•"/>
            </a:pPr>
            <a:r>
              <a:rPr lang="en-US" baseline="0" dirty="0"/>
              <a:t>21% Important</a:t>
            </a:r>
          </a:p>
          <a:p>
            <a:pPr marL="171450" indent="-171450">
              <a:buFont typeface="Arial" panose="020B0604020202020204" pitchFamily="34" charset="0"/>
              <a:buChar char="•"/>
            </a:pPr>
            <a:r>
              <a:rPr lang="en-US" baseline="0" dirty="0"/>
              <a:t>89% very important to important</a:t>
            </a: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How important is it for you to help your child with MATH at home? </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70% very important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22% important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92% very important to important </a:t>
            </a: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How confident are you that you know what to do to support your child's learning in the MATH?</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32% very confident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24% confident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56% very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confident to confident</a:t>
            </a:r>
          </a:p>
          <a:p>
            <a:pPr marL="457200" lvl="1" indent="0">
              <a:buFont typeface="Arial" panose="020B0604020202020204" pitchFamily="34" charset="0"/>
              <a:buNone/>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7BD637E-4486-3649-8962-411C5D62E9BE}" type="slidenum">
              <a:rPr lang="en-US" smtClean="0"/>
              <a:t>3</a:t>
            </a:fld>
            <a:endParaRPr lang="en-US"/>
          </a:p>
        </p:txBody>
      </p:sp>
    </p:spTree>
    <p:extLst>
      <p:ext uri="{BB962C8B-B14F-4D97-AF65-F5344CB8AC3E}">
        <p14:creationId xmlns:p14="http://schemas.microsoft.com/office/powerpoint/2010/main" val="563505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a:t>
            </a:r>
            <a:r>
              <a:rPr lang="en-US" sz="1200" b="1" kern="1200" dirty="0">
                <a:solidFill>
                  <a:schemeClr val="tx1"/>
                </a:solidFill>
                <a:effectLst/>
                <a:latin typeface="+mn-lt"/>
                <a:ea typeface="+mn-ea"/>
                <a:cs typeface="+mn-cs"/>
              </a:rPr>
              <a:t>Does your child’s teacher provide you any of the following to assist with MATH?”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37% No </a:t>
            </a:r>
            <a:endParaRPr lang="en-US"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Would you like your child's teacher to provide more information/materials/activities to help you support your child's MATH at home?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dirty="0"/>
              <a:t>64% Yes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What would you like your child's teacher to provide (top 3)</a:t>
            </a:r>
            <a:r>
              <a:rPr lang="en-US" sz="1200" b="1" kern="1200" baseline="0" dirty="0">
                <a:solidFill>
                  <a:schemeClr val="tx1"/>
                </a:solidFill>
                <a:effectLst/>
                <a:latin typeface="+mn-lt"/>
                <a:ea typeface="+mn-ea"/>
                <a:cs typeface="+mn-cs"/>
              </a:rPr>
              <a:t> </a:t>
            </a:r>
            <a:endParaRPr lang="en-US" sz="1200" b="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45%</a:t>
            </a:r>
            <a:r>
              <a:rPr lang="en-US" sz="1200" b="0" kern="1200" baseline="0" dirty="0">
                <a:solidFill>
                  <a:schemeClr val="tx1"/>
                </a:solidFill>
                <a:effectLst/>
                <a:latin typeface="+mn-lt"/>
                <a:ea typeface="+mn-ea"/>
                <a:cs typeface="+mn-cs"/>
              </a:rPr>
              <a:t> Toys and games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42% instructions for math activities to do at home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35% Notes or updates on progress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50% would be interested in receiving math storybooks</a:t>
            </a:r>
            <a:endParaRPr lang="en-US" b="0" dirty="0"/>
          </a:p>
          <a:p>
            <a:pPr marL="0" indent="0">
              <a:buFont typeface="Arial" panose="020B0604020202020204" pitchFamily="34" charset="0"/>
              <a:buNone/>
            </a:pPr>
            <a:r>
              <a:rPr lang="en-US" dirty="0"/>
              <a:t>SUMMARY</a:t>
            </a:r>
            <a:r>
              <a:rPr lang="en-US" baseline="0" dirty="0"/>
              <a:t> </a:t>
            </a:r>
            <a:endParaRPr lang="en-US" dirty="0"/>
          </a:p>
          <a:p>
            <a:pPr marL="171450" indent="-171450">
              <a:buFont typeface="Arial" panose="020B0604020202020204" pitchFamily="34" charset="0"/>
              <a:buChar char="•"/>
            </a:pPr>
            <a:r>
              <a:rPr lang="en-US" dirty="0"/>
              <a:t>They don’t want worksheets, they want ways to engage children’s math skills in a play-way approach to learning. </a:t>
            </a:r>
          </a:p>
          <a:p>
            <a:pPr marL="171450" indent="-171450">
              <a:buFont typeface="Arial" panose="020B0604020202020204" pitchFamily="34" charset="0"/>
              <a:buChar char="•"/>
            </a:pPr>
            <a:r>
              <a:rPr lang="en-US" dirty="0"/>
              <a:t>If this is an issue for highly educated, middle income parents it is even more of an issue for low-income, non-English speaking parents (see Susan’s research)</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CONCLUSION- Our results suggest that parents of preschoolers, even highly educated ones, want assistance from teachers about how to assist their children with math. They want ways to incorporate into their daily lives and fun things to do with their children.</a:t>
            </a:r>
            <a:endParaRPr lang="en-US" dirty="0"/>
          </a:p>
        </p:txBody>
      </p:sp>
      <p:sp>
        <p:nvSpPr>
          <p:cNvPr id="4" name="Slide Number Placeholder 3"/>
          <p:cNvSpPr>
            <a:spLocks noGrp="1"/>
          </p:cNvSpPr>
          <p:nvPr>
            <p:ph type="sldNum" sz="quarter" idx="5"/>
          </p:nvPr>
        </p:nvSpPr>
        <p:spPr/>
        <p:txBody>
          <a:bodyPr/>
          <a:lstStyle/>
          <a:p>
            <a:fld id="{A7BD637E-4486-3649-8962-411C5D62E9BE}" type="slidenum">
              <a:rPr lang="en-US" smtClean="0"/>
              <a:t>4</a:t>
            </a:fld>
            <a:endParaRPr lang="en-US"/>
          </a:p>
        </p:txBody>
      </p:sp>
    </p:spTree>
    <p:extLst>
      <p:ext uri="{BB962C8B-B14F-4D97-AF65-F5344CB8AC3E}">
        <p14:creationId xmlns:p14="http://schemas.microsoft.com/office/powerpoint/2010/main" val="2725538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a:t>
            </a:r>
            <a:r>
              <a:rPr lang="en-US" sz="1200" b="1" kern="1200" dirty="0">
                <a:solidFill>
                  <a:schemeClr val="tx1"/>
                </a:solidFill>
                <a:effectLst/>
                <a:latin typeface="+mn-lt"/>
                <a:ea typeface="+mn-ea"/>
                <a:cs typeface="+mn-cs"/>
              </a:rPr>
              <a:t>Does your child’s teacher provide you any of the following to assist with MATH?”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37% No </a:t>
            </a:r>
            <a:endParaRPr lang="en-US"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Would you like your child's teacher to provide more information/materials/activities to help you support your child's MATH at home?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dirty="0"/>
              <a:t>64% Yes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What would you like your child's teacher to provide (top 3)</a:t>
            </a:r>
            <a:r>
              <a:rPr lang="en-US" sz="1200" b="1" kern="1200" baseline="0" dirty="0">
                <a:solidFill>
                  <a:schemeClr val="tx1"/>
                </a:solidFill>
                <a:effectLst/>
                <a:latin typeface="+mn-lt"/>
                <a:ea typeface="+mn-ea"/>
                <a:cs typeface="+mn-cs"/>
              </a:rPr>
              <a:t> </a:t>
            </a:r>
            <a:endParaRPr lang="en-US" sz="1200" b="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45%</a:t>
            </a:r>
            <a:r>
              <a:rPr lang="en-US" sz="1200" b="0" kern="1200" baseline="0" dirty="0">
                <a:solidFill>
                  <a:schemeClr val="tx1"/>
                </a:solidFill>
                <a:effectLst/>
                <a:latin typeface="+mn-lt"/>
                <a:ea typeface="+mn-ea"/>
                <a:cs typeface="+mn-cs"/>
              </a:rPr>
              <a:t> Toys and games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42% instructions for math activities to do at home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35% Notes or updates on progress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50% would be interested in receiving math storybooks</a:t>
            </a:r>
            <a:endParaRPr lang="en-US" b="0" dirty="0"/>
          </a:p>
          <a:p>
            <a:pPr marL="0" indent="0">
              <a:buFont typeface="Arial" panose="020B0604020202020204" pitchFamily="34" charset="0"/>
              <a:buNone/>
            </a:pPr>
            <a:r>
              <a:rPr lang="en-US" dirty="0"/>
              <a:t>SUMMARY</a:t>
            </a:r>
            <a:r>
              <a:rPr lang="en-US" baseline="0" dirty="0"/>
              <a:t> </a:t>
            </a:r>
            <a:endParaRPr lang="en-US" dirty="0"/>
          </a:p>
          <a:p>
            <a:pPr marL="171450" indent="-171450">
              <a:buFont typeface="Arial" panose="020B0604020202020204" pitchFamily="34" charset="0"/>
              <a:buChar char="•"/>
            </a:pPr>
            <a:r>
              <a:rPr lang="en-US" dirty="0"/>
              <a:t>They don’t want worksheets, they want ways to engage children’s math skills in a play-way approach to learning. </a:t>
            </a:r>
          </a:p>
          <a:p>
            <a:pPr marL="171450" indent="-171450">
              <a:buFont typeface="Arial" panose="020B0604020202020204" pitchFamily="34" charset="0"/>
              <a:buChar char="•"/>
            </a:pPr>
            <a:r>
              <a:rPr lang="en-US" dirty="0"/>
              <a:t>If this is an issue for highly educated, middle income parents it is even more of an issue for low-income, non-English speaking parents (see Susan’s research)</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CONCLUSION- Our results suggest that parents of preschoolers, even highly educated ones, want assistance from teachers about how to assist their children with math. They want ways to incorporate into their daily lives and fun things to do with their children.</a:t>
            </a:r>
            <a:endParaRPr lang="en-US" dirty="0"/>
          </a:p>
        </p:txBody>
      </p:sp>
      <p:sp>
        <p:nvSpPr>
          <p:cNvPr id="4" name="Slide Number Placeholder 3"/>
          <p:cNvSpPr>
            <a:spLocks noGrp="1"/>
          </p:cNvSpPr>
          <p:nvPr>
            <p:ph type="sldNum" sz="quarter" idx="5"/>
          </p:nvPr>
        </p:nvSpPr>
        <p:spPr/>
        <p:txBody>
          <a:bodyPr/>
          <a:lstStyle/>
          <a:p>
            <a:fld id="{A7BD637E-4486-3649-8962-411C5D62E9BE}" type="slidenum">
              <a:rPr lang="en-US" smtClean="0"/>
              <a:t>5</a:t>
            </a:fld>
            <a:endParaRPr lang="en-US"/>
          </a:p>
        </p:txBody>
      </p:sp>
    </p:spTree>
    <p:extLst>
      <p:ext uri="{BB962C8B-B14F-4D97-AF65-F5344CB8AC3E}">
        <p14:creationId xmlns:p14="http://schemas.microsoft.com/office/powerpoint/2010/main" val="2928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17F48-90BA-46F5-8A0E-40A688000F7A}" type="datetime1">
              <a:rPr lang="en-US" smtClean="0"/>
              <a:t>5/30/2019</a:t>
            </a:fld>
            <a:endParaRPr lang="en-US"/>
          </a:p>
        </p:txBody>
      </p:sp>
      <p:sp>
        <p:nvSpPr>
          <p:cNvPr id="5" name="Footer Placeholder 4"/>
          <p:cNvSpPr>
            <a:spLocks noGrp="1"/>
          </p:cNvSpPr>
          <p:nvPr>
            <p:ph type="ftr" sz="quarter" idx="11"/>
          </p:nvPr>
        </p:nvSpPr>
        <p:spPr/>
        <p:txBody>
          <a:bodyPr/>
          <a:lstStyle/>
          <a:p>
            <a:r>
              <a:rPr lang="en-US"/>
              <a:t>Stites, Sonnenschein, &amp; Dowling; Presented at MCLS 2019 Ottawa, Canada</a:t>
            </a:r>
            <a:endParaRPr lang="en-US" dirty="0"/>
          </a:p>
        </p:txBody>
      </p:sp>
      <p:sp>
        <p:nvSpPr>
          <p:cNvPr id="6" name="Slide Number Placeholder 5"/>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179465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DF20C-5094-495D-B551-E420BD30BB6C}" type="datetime1">
              <a:rPr lang="en-US" smtClean="0"/>
              <a:t>5/30/2019</a:t>
            </a:fld>
            <a:endParaRPr lang="en-US"/>
          </a:p>
        </p:txBody>
      </p:sp>
      <p:sp>
        <p:nvSpPr>
          <p:cNvPr id="5" name="Footer Placeholder 4"/>
          <p:cNvSpPr>
            <a:spLocks noGrp="1"/>
          </p:cNvSpPr>
          <p:nvPr>
            <p:ph type="ftr" sz="quarter" idx="11"/>
          </p:nvPr>
        </p:nvSpPr>
        <p:spPr/>
        <p:txBody>
          <a:bodyPr/>
          <a:lstStyle/>
          <a:p>
            <a:r>
              <a:rPr lang="en-US"/>
              <a:t>Stites, Sonnenschein, &amp; Dowling; Presented at MCLS 2019 Ottawa, Canada</a:t>
            </a:r>
            <a:endParaRPr lang="en-US" dirty="0"/>
          </a:p>
        </p:txBody>
      </p:sp>
      <p:sp>
        <p:nvSpPr>
          <p:cNvPr id="6" name="Slide Number Placeholder 5"/>
          <p:cNvSpPr>
            <a:spLocks noGrp="1"/>
          </p:cNvSpPr>
          <p:nvPr>
            <p:ph type="sldNum" sz="quarter" idx="12"/>
          </p:nvPr>
        </p:nvSpPr>
        <p:spPr/>
        <p:txBody>
          <a:bodyPr/>
          <a:lstStyle/>
          <a:p>
            <a:fld id="{300224DD-0C1B-7740-A598-30681DB7CAA4}" type="slidenum">
              <a:rPr lang="en-US" smtClean="0"/>
              <a:t>‹#›</a:t>
            </a:fld>
            <a:endParaRPr lang="en-US"/>
          </a:p>
        </p:txBody>
      </p:sp>
      <p:cxnSp>
        <p:nvCxnSpPr>
          <p:cNvPr id="7" name="Straight Connector 6"/>
          <p:cNvCxnSpPr/>
          <p:nvPr userDrawn="1"/>
        </p:nvCxnSpPr>
        <p:spPr>
          <a:xfrm>
            <a:off x="533400" y="1182478"/>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385257" y="1152844"/>
            <a:ext cx="8229600"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pic>
        <p:nvPicPr>
          <p:cNvPr id="10" name="Picture 9" descr="UMBC_Se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190500"/>
            <a:ext cx="863600" cy="863600"/>
          </a:xfrm>
          <a:prstGeom prst="rect">
            <a:avLst/>
          </a:prstGeom>
        </p:spPr>
      </p:pic>
    </p:spTree>
    <p:extLst>
      <p:ext uri="{BB962C8B-B14F-4D97-AF65-F5344CB8AC3E}">
        <p14:creationId xmlns:p14="http://schemas.microsoft.com/office/powerpoint/2010/main" val="204446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95CF9C-8CC1-41E5-9372-102EAEBB7343}" type="datetime1">
              <a:rPr lang="en-US" smtClean="0"/>
              <a:t>5/30/2019</a:t>
            </a:fld>
            <a:endParaRPr lang="en-US"/>
          </a:p>
        </p:txBody>
      </p:sp>
      <p:sp>
        <p:nvSpPr>
          <p:cNvPr id="5" name="Footer Placeholder 4"/>
          <p:cNvSpPr>
            <a:spLocks noGrp="1"/>
          </p:cNvSpPr>
          <p:nvPr>
            <p:ph type="ftr" sz="quarter" idx="11"/>
          </p:nvPr>
        </p:nvSpPr>
        <p:spPr/>
        <p:txBody>
          <a:bodyPr/>
          <a:lstStyle/>
          <a:p>
            <a:r>
              <a:rPr lang="en-US"/>
              <a:t>Stites, Sonnenschein, &amp; Dowling; Presented at MCLS 2019 Ottawa, Canada</a:t>
            </a:r>
            <a:endParaRPr lang="en-US" dirty="0"/>
          </a:p>
        </p:txBody>
      </p:sp>
      <p:sp>
        <p:nvSpPr>
          <p:cNvPr id="6" name="Slide Number Placeholder 5"/>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49702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16902"/>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1482680"/>
            <a:ext cx="8229600" cy="4779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127AA7-0B24-42CF-94F0-319CF0BB695D}" type="datetime1">
              <a:rPr lang="en-US" smtClean="0"/>
              <a:t>5/30/2019</a:t>
            </a:fld>
            <a:endParaRPr lang="en-US"/>
          </a:p>
        </p:txBody>
      </p:sp>
      <p:sp>
        <p:nvSpPr>
          <p:cNvPr id="5" name="Footer Placeholder 4"/>
          <p:cNvSpPr>
            <a:spLocks noGrp="1"/>
          </p:cNvSpPr>
          <p:nvPr>
            <p:ph type="ftr" sz="quarter" idx="11"/>
          </p:nvPr>
        </p:nvSpPr>
        <p:spPr/>
        <p:txBody>
          <a:bodyPr/>
          <a:lstStyle/>
          <a:p>
            <a:r>
              <a:rPr lang="en-US"/>
              <a:t>Stites, Sonnenschein, &amp; Dowling; Presented at MCLS 2019 Ottawa, Canada</a:t>
            </a:r>
            <a:endParaRPr lang="en-US" dirty="0"/>
          </a:p>
        </p:txBody>
      </p:sp>
      <p:sp>
        <p:nvSpPr>
          <p:cNvPr id="6" name="Slide Number Placeholder 5"/>
          <p:cNvSpPr>
            <a:spLocks noGrp="1"/>
          </p:cNvSpPr>
          <p:nvPr>
            <p:ph type="sldNum" sz="quarter" idx="12"/>
          </p:nvPr>
        </p:nvSpPr>
        <p:spPr/>
        <p:txBody>
          <a:bodyPr/>
          <a:lstStyle/>
          <a:p>
            <a:fld id="{300224DD-0C1B-7740-A598-30681DB7CAA4}" type="slidenum">
              <a:rPr lang="en-US" smtClean="0"/>
              <a:t>‹#›</a:t>
            </a:fld>
            <a:endParaRPr lang="en-US"/>
          </a:p>
        </p:txBody>
      </p:sp>
      <p:cxnSp>
        <p:nvCxnSpPr>
          <p:cNvPr id="7" name="Straight Connector 6"/>
          <p:cNvCxnSpPr/>
          <p:nvPr userDrawn="1"/>
        </p:nvCxnSpPr>
        <p:spPr>
          <a:xfrm>
            <a:off x="533400" y="1359902"/>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385257" y="1330268"/>
            <a:ext cx="8229600"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8055296" y="342723"/>
            <a:ext cx="559561" cy="861724"/>
          </a:xfrm>
          <a:prstGeom prst="rect">
            <a:avLst/>
          </a:prstGeom>
        </p:spPr>
      </p:pic>
      <p:pic>
        <p:nvPicPr>
          <p:cNvPr id="10" name="Picture 9"/>
          <p:cNvPicPr>
            <a:picLocks noChangeAspect="1"/>
          </p:cNvPicPr>
          <p:nvPr userDrawn="1"/>
        </p:nvPicPr>
        <p:blipFill>
          <a:blip r:embed="rId3">
            <a:clrChange>
              <a:clrFrom>
                <a:srgbClr val="F5F5F5"/>
              </a:clrFrom>
              <a:clrTo>
                <a:srgbClr val="F5F5F5">
                  <a:alpha val="0"/>
                </a:srgbClr>
              </a:clrTo>
            </a:clrChange>
          </a:blip>
          <a:stretch>
            <a:fillRect/>
          </a:stretch>
        </p:blipFill>
        <p:spPr>
          <a:xfrm>
            <a:off x="216606" y="289875"/>
            <a:ext cx="1046116" cy="887982"/>
          </a:xfrm>
          <a:prstGeom prst="rect">
            <a:avLst/>
          </a:prstGeom>
        </p:spPr>
      </p:pic>
    </p:spTree>
    <p:extLst>
      <p:ext uri="{BB962C8B-B14F-4D97-AF65-F5344CB8AC3E}">
        <p14:creationId xmlns:p14="http://schemas.microsoft.com/office/powerpoint/2010/main" val="300008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DE9EE1-4C0A-47F4-9B34-27FE6E621DCA}" type="datetime1">
              <a:rPr lang="en-US" smtClean="0"/>
              <a:t>5/30/2019</a:t>
            </a:fld>
            <a:endParaRPr lang="en-US"/>
          </a:p>
        </p:txBody>
      </p:sp>
      <p:sp>
        <p:nvSpPr>
          <p:cNvPr id="5" name="Footer Placeholder 4"/>
          <p:cNvSpPr>
            <a:spLocks noGrp="1"/>
          </p:cNvSpPr>
          <p:nvPr>
            <p:ph type="ftr" sz="quarter" idx="11"/>
          </p:nvPr>
        </p:nvSpPr>
        <p:spPr/>
        <p:txBody>
          <a:bodyPr/>
          <a:lstStyle/>
          <a:p>
            <a:r>
              <a:rPr lang="en-US"/>
              <a:t>Stites, Sonnenschein, &amp; Dowling; Presented at MCLS 2019 Ottawa, Canada</a:t>
            </a:r>
            <a:endParaRPr lang="en-US" dirty="0"/>
          </a:p>
        </p:txBody>
      </p:sp>
      <p:sp>
        <p:nvSpPr>
          <p:cNvPr id="6" name="Slide Number Placeholder 5"/>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394814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E75F04-85D5-45CE-BC6F-A539F50BE450}" type="datetime1">
              <a:rPr lang="en-US" smtClean="0"/>
              <a:t>5/30/2019</a:t>
            </a:fld>
            <a:endParaRPr lang="en-US"/>
          </a:p>
        </p:txBody>
      </p:sp>
      <p:sp>
        <p:nvSpPr>
          <p:cNvPr id="6" name="Footer Placeholder 5"/>
          <p:cNvSpPr>
            <a:spLocks noGrp="1"/>
          </p:cNvSpPr>
          <p:nvPr>
            <p:ph type="ftr" sz="quarter" idx="11"/>
          </p:nvPr>
        </p:nvSpPr>
        <p:spPr/>
        <p:txBody>
          <a:bodyPr/>
          <a:lstStyle/>
          <a:p>
            <a:r>
              <a:rPr lang="en-US"/>
              <a:t>Stites, Sonnenschein, &amp; Dowling; Presented at MCLS 2019 Ottawa, Canada</a:t>
            </a:r>
            <a:endParaRPr lang="en-US" dirty="0"/>
          </a:p>
        </p:txBody>
      </p:sp>
      <p:sp>
        <p:nvSpPr>
          <p:cNvPr id="7" name="Slide Number Placeholder 6"/>
          <p:cNvSpPr>
            <a:spLocks noGrp="1"/>
          </p:cNvSpPr>
          <p:nvPr>
            <p:ph type="sldNum" sz="quarter" idx="12"/>
          </p:nvPr>
        </p:nvSpPr>
        <p:spPr/>
        <p:txBody>
          <a:bodyPr/>
          <a:lstStyle/>
          <a:p>
            <a:fld id="{300224DD-0C1B-7740-A598-30681DB7CAA4}" type="slidenum">
              <a:rPr lang="en-US" smtClean="0"/>
              <a:t>‹#›</a:t>
            </a:fld>
            <a:endParaRPr lang="en-US"/>
          </a:p>
        </p:txBody>
      </p:sp>
      <p:cxnSp>
        <p:nvCxnSpPr>
          <p:cNvPr id="8" name="Straight Connector 7"/>
          <p:cNvCxnSpPr/>
          <p:nvPr userDrawn="1"/>
        </p:nvCxnSpPr>
        <p:spPr>
          <a:xfrm>
            <a:off x="533400" y="1182478"/>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385257" y="1152844"/>
            <a:ext cx="8229600"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pic>
        <p:nvPicPr>
          <p:cNvPr id="11" name="Picture 10" descr="UMBC_Se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190500"/>
            <a:ext cx="863600" cy="863600"/>
          </a:xfrm>
          <a:prstGeom prst="rect">
            <a:avLst/>
          </a:prstGeom>
        </p:spPr>
      </p:pic>
    </p:spTree>
    <p:extLst>
      <p:ext uri="{BB962C8B-B14F-4D97-AF65-F5344CB8AC3E}">
        <p14:creationId xmlns:p14="http://schemas.microsoft.com/office/powerpoint/2010/main" val="10835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044507-86D6-490A-9E04-C4B8DA620147}" type="datetime1">
              <a:rPr lang="en-US" smtClean="0"/>
              <a:t>5/30/2019</a:t>
            </a:fld>
            <a:endParaRPr lang="en-US"/>
          </a:p>
        </p:txBody>
      </p:sp>
      <p:sp>
        <p:nvSpPr>
          <p:cNvPr id="8" name="Footer Placeholder 7"/>
          <p:cNvSpPr>
            <a:spLocks noGrp="1"/>
          </p:cNvSpPr>
          <p:nvPr>
            <p:ph type="ftr" sz="quarter" idx="11"/>
          </p:nvPr>
        </p:nvSpPr>
        <p:spPr/>
        <p:txBody>
          <a:bodyPr/>
          <a:lstStyle/>
          <a:p>
            <a:r>
              <a:rPr lang="en-US"/>
              <a:t>Stites, Sonnenschein, &amp; Dowling; Presented at MCLS 2019 Ottawa, Canada</a:t>
            </a:r>
            <a:endParaRPr lang="en-US" dirty="0"/>
          </a:p>
        </p:txBody>
      </p:sp>
      <p:sp>
        <p:nvSpPr>
          <p:cNvPr id="9" name="Slide Number Placeholder 8"/>
          <p:cNvSpPr>
            <a:spLocks noGrp="1"/>
          </p:cNvSpPr>
          <p:nvPr>
            <p:ph type="sldNum" sz="quarter" idx="12"/>
          </p:nvPr>
        </p:nvSpPr>
        <p:spPr/>
        <p:txBody>
          <a:bodyPr/>
          <a:lstStyle/>
          <a:p>
            <a:fld id="{300224DD-0C1B-7740-A598-30681DB7CAA4}" type="slidenum">
              <a:rPr lang="en-US" smtClean="0"/>
              <a:t>‹#›</a:t>
            </a:fld>
            <a:endParaRPr lang="en-US"/>
          </a:p>
        </p:txBody>
      </p:sp>
      <p:cxnSp>
        <p:nvCxnSpPr>
          <p:cNvPr id="10" name="Straight Connector 9"/>
          <p:cNvCxnSpPr/>
          <p:nvPr userDrawn="1"/>
        </p:nvCxnSpPr>
        <p:spPr>
          <a:xfrm>
            <a:off x="533400" y="1182478"/>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385257" y="1152844"/>
            <a:ext cx="8229600"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pic>
        <p:nvPicPr>
          <p:cNvPr id="13" name="Picture 12" descr="UMBC_Se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190500"/>
            <a:ext cx="863600" cy="863600"/>
          </a:xfrm>
          <a:prstGeom prst="rect">
            <a:avLst/>
          </a:prstGeom>
        </p:spPr>
      </p:pic>
    </p:spTree>
    <p:extLst>
      <p:ext uri="{BB962C8B-B14F-4D97-AF65-F5344CB8AC3E}">
        <p14:creationId xmlns:p14="http://schemas.microsoft.com/office/powerpoint/2010/main" val="117297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53333A-8395-43C5-AD86-EB95FD3DDAD2}" type="datetime1">
              <a:rPr lang="en-US" smtClean="0"/>
              <a:t>5/30/2019</a:t>
            </a:fld>
            <a:endParaRPr lang="en-US"/>
          </a:p>
        </p:txBody>
      </p:sp>
      <p:sp>
        <p:nvSpPr>
          <p:cNvPr id="4" name="Footer Placeholder 3"/>
          <p:cNvSpPr>
            <a:spLocks noGrp="1"/>
          </p:cNvSpPr>
          <p:nvPr>
            <p:ph type="ftr" sz="quarter" idx="11"/>
          </p:nvPr>
        </p:nvSpPr>
        <p:spPr/>
        <p:txBody>
          <a:bodyPr/>
          <a:lstStyle/>
          <a:p>
            <a:r>
              <a:rPr lang="en-US"/>
              <a:t>Stites, Sonnenschein, &amp; Dowling; Presented at MCLS 2019 Ottawa, Canada</a:t>
            </a:r>
            <a:endParaRPr lang="en-US" dirty="0"/>
          </a:p>
        </p:txBody>
      </p:sp>
      <p:sp>
        <p:nvSpPr>
          <p:cNvPr id="5" name="Slide Number Placeholder 4"/>
          <p:cNvSpPr>
            <a:spLocks noGrp="1"/>
          </p:cNvSpPr>
          <p:nvPr>
            <p:ph type="sldNum" sz="quarter" idx="12"/>
          </p:nvPr>
        </p:nvSpPr>
        <p:spPr/>
        <p:txBody>
          <a:bodyPr/>
          <a:lstStyle/>
          <a:p>
            <a:fld id="{300224DD-0C1B-7740-A598-30681DB7CAA4}" type="slidenum">
              <a:rPr lang="en-US" smtClean="0"/>
              <a:t>‹#›</a:t>
            </a:fld>
            <a:endParaRPr lang="en-US"/>
          </a:p>
        </p:txBody>
      </p:sp>
      <p:cxnSp>
        <p:nvCxnSpPr>
          <p:cNvPr id="6" name="Straight Connector 5"/>
          <p:cNvCxnSpPr/>
          <p:nvPr userDrawn="1"/>
        </p:nvCxnSpPr>
        <p:spPr>
          <a:xfrm>
            <a:off x="533400" y="1182478"/>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385257" y="1152844"/>
            <a:ext cx="8229600"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pic>
        <p:nvPicPr>
          <p:cNvPr id="9" name="Picture 8" descr="UMBC_Se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190500"/>
            <a:ext cx="863600" cy="863600"/>
          </a:xfrm>
          <a:prstGeom prst="rect">
            <a:avLst/>
          </a:prstGeom>
        </p:spPr>
      </p:pic>
    </p:spTree>
    <p:extLst>
      <p:ext uri="{BB962C8B-B14F-4D97-AF65-F5344CB8AC3E}">
        <p14:creationId xmlns:p14="http://schemas.microsoft.com/office/powerpoint/2010/main" val="225822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63B3A-F6DA-4BF7-B551-F2669BCC5458}" type="datetime1">
              <a:rPr lang="en-US" smtClean="0"/>
              <a:t>5/30/2019</a:t>
            </a:fld>
            <a:endParaRPr lang="en-US"/>
          </a:p>
        </p:txBody>
      </p:sp>
      <p:sp>
        <p:nvSpPr>
          <p:cNvPr id="3" name="Footer Placeholder 2"/>
          <p:cNvSpPr>
            <a:spLocks noGrp="1"/>
          </p:cNvSpPr>
          <p:nvPr>
            <p:ph type="ftr" sz="quarter" idx="11"/>
          </p:nvPr>
        </p:nvSpPr>
        <p:spPr/>
        <p:txBody>
          <a:bodyPr/>
          <a:lstStyle/>
          <a:p>
            <a:r>
              <a:rPr lang="en-US"/>
              <a:t>Stites, Sonnenschein, &amp; Dowling; Presented at MCLS 2019 Ottawa, Canada</a:t>
            </a:r>
            <a:endParaRPr lang="en-US" dirty="0"/>
          </a:p>
        </p:txBody>
      </p:sp>
      <p:sp>
        <p:nvSpPr>
          <p:cNvPr id="4" name="Slide Number Placeholder 3"/>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3000039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D00ADC-2891-4A58-99A6-374D51D98F0B}" type="datetime1">
              <a:rPr lang="en-US" smtClean="0"/>
              <a:t>5/30/2019</a:t>
            </a:fld>
            <a:endParaRPr lang="en-US"/>
          </a:p>
        </p:txBody>
      </p:sp>
      <p:sp>
        <p:nvSpPr>
          <p:cNvPr id="6" name="Footer Placeholder 5"/>
          <p:cNvSpPr>
            <a:spLocks noGrp="1"/>
          </p:cNvSpPr>
          <p:nvPr>
            <p:ph type="ftr" sz="quarter" idx="11"/>
          </p:nvPr>
        </p:nvSpPr>
        <p:spPr/>
        <p:txBody>
          <a:bodyPr/>
          <a:lstStyle/>
          <a:p>
            <a:r>
              <a:rPr lang="en-US"/>
              <a:t>Stites, Sonnenschein, &amp; Dowling; Presented at MCLS 2019 Ottawa, Canada</a:t>
            </a:r>
            <a:endParaRPr lang="en-US" dirty="0"/>
          </a:p>
        </p:txBody>
      </p:sp>
      <p:sp>
        <p:nvSpPr>
          <p:cNvPr id="7" name="Slide Number Placeholder 6"/>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169524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8D6F0B-7143-4ECC-A986-9DD48BDA3058}" type="datetime1">
              <a:rPr lang="en-US" smtClean="0"/>
              <a:t>5/30/2019</a:t>
            </a:fld>
            <a:endParaRPr lang="en-US"/>
          </a:p>
        </p:txBody>
      </p:sp>
      <p:sp>
        <p:nvSpPr>
          <p:cNvPr id="6" name="Footer Placeholder 5"/>
          <p:cNvSpPr>
            <a:spLocks noGrp="1"/>
          </p:cNvSpPr>
          <p:nvPr>
            <p:ph type="ftr" sz="quarter" idx="11"/>
          </p:nvPr>
        </p:nvSpPr>
        <p:spPr/>
        <p:txBody>
          <a:bodyPr/>
          <a:lstStyle/>
          <a:p>
            <a:r>
              <a:rPr lang="en-US"/>
              <a:t>Stites, Sonnenschein, &amp; Dowling; Presented at MCLS 2019 Ottawa, Canada</a:t>
            </a:r>
            <a:endParaRPr lang="en-US" dirty="0"/>
          </a:p>
        </p:txBody>
      </p:sp>
      <p:sp>
        <p:nvSpPr>
          <p:cNvPr id="7" name="Slide Number Placeholder 6"/>
          <p:cNvSpPr>
            <a:spLocks noGrp="1"/>
          </p:cNvSpPr>
          <p:nvPr>
            <p:ph type="sldNum" sz="quarter" idx="12"/>
          </p:nvPr>
        </p:nvSpPr>
        <p:spPr/>
        <p:txBody>
          <a:bodyPr/>
          <a:lstStyle/>
          <a:p>
            <a:fld id="{300224DD-0C1B-7740-A598-30681DB7CAA4}" type="slidenum">
              <a:rPr lang="en-US" smtClean="0"/>
              <a:t>‹#›</a:t>
            </a:fld>
            <a:endParaRPr lang="en-US"/>
          </a:p>
        </p:txBody>
      </p:sp>
    </p:spTree>
    <p:extLst>
      <p:ext uri="{BB962C8B-B14F-4D97-AF65-F5344CB8AC3E}">
        <p14:creationId xmlns:p14="http://schemas.microsoft.com/office/powerpoint/2010/main" val="87385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947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6200"/>
            <a:ext cx="8229600" cy="4779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CDA80-A7DE-4BE8-9B3A-CC7523DE31BC}" type="datetime1">
              <a:rPr lang="en-US" smtClean="0"/>
              <a:t>5/30/2019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Stites, Sonnenschein, &amp; Dowling; Presented at MCLS 2019 Ottawa, Canada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224DD-0C1B-7740-A598-30681DB7CAA4}" type="slidenum">
              <a:rPr lang="en-US" smtClean="0"/>
              <a:t>‹#›</a:t>
            </a:fld>
            <a:endParaRPr lang="en-US"/>
          </a:p>
        </p:txBody>
      </p:sp>
    </p:spTree>
    <p:extLst>
      <p:ext uri="{BB962C8B-B14F-4D97-AF65-F5344CB8AC3E}">
        <p14:creationId xmlns:p14="http://schemas.microsoft.com/office/powerpoint/2010/main" val="226412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b="0" kern="1200">
          <a:solidFill>
            <a:schemeClr val="tx1"/>
          </a:solidFill>
          <a:latin typeface="Bookman Old Style"/>
          <a:ea typeface="+mj-ea"/>
          <a:cs typeface="Bookman Old Style"/>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Bookman Old Style"/>
          <a:ea typeface="+mn-ea"/>
          <a:cs typeface="Bookman Old Style"/>
        </a:defRPr>
      </a:lvl1pPr>
      <a:lvl2pPr marL="742950" indent="-285750" algn="l" defTabSz="457200" rtl="0" eaLnBrk="1" latinLnBrk="0" hangingPunct="1">
        <a:spcBef>
          <a:spcPct val="20000"/>
        </a:spcBef>
        <a:buFont typeface="Arial"/>
        <a:buChar char="–"/>
        <a:defRPr sz="2800" kern="1200">
          <a:solidFill>
            <a:schemeClr val="tx1"/>
          </a:solidFill>
          <a:latin typeface="Bookman Old Style"/>
          <a:ea typeface="+mn-ea"/>
          <a:cs typeface="Bookman Old Style"/>
        </a:defRPr>
      </a:lvl2pPr>
      <a:lvl3pPr marL="1143000" indent="-228600" algn="l" defTabSz="457200" rtl="0" eaLnBrk="1" latinLnBrk="0" hangingPunct="1">
        <a:spcBef>
          <a:spcPct val="20000"/>
        </a:spcBef>
        <a:buFont typeface="Arial"/>
        <a:buChar char="•"/>
        <a:defRPr sz="2400" kern="1200">
          <a:solidFill>
            <a:schemeClr val="tx1"/>
          </a:solidFill>
          <a:latin typeface="Bookman Old Style"/>
          <a:ea typeface="+mn-ea"/>
          <a:cs typeface="Bookman Old Style"/>
        </a:defRPr>
      </a:lvl3pPr>
      <a:lvl4pPr marL="1600200" indent="-228600" algn="l" defTabSz="457200" rtl="0" eaLnBrk="1" latinLnBrk="0" hangingPunct="1">
        <a:spcBef>
          <a:spcPct val="20000"/>
        </a:spcBef>
        <a:buFont typeface="Arial"/>
        <a:buChar char="–"/>
        <a:defRPr sz="2000" kern="1200">
          <a:solidFill>
            <a:schemeClr val="tx1"/>
          </a:solidFill>
          <a:latin typeface="Bookman Old Style"/>
          <a:ea typeface="+mn-ea"/>
          <a:cs typeface="Bookman Old Style"/>
        </a:defRPr>
      </a:lvl4pPr>
      <a:lvl5pPr marL="2057400" indent="-228600" algn="l" defTabSz="457200" rtl="0" eaLnBrk="1" latinLnBrk="0" hangingPunct="1">
        <a:spcBef>
          <a:spcPct val="20000"/>
        </a:spcBef>
        <a:buFont typeface="Arial"/>
        <a:buChar char="»"/>
        <a:defRPr sz="2000" kern="1200">
          <a:solidFill>
            <a:schemeClr val="tx1"/>
          </a:solidFill>
          <a:latin typeface="Bookman Old Style"/>
          <a:ea typeface="+mn-ea"/>
          <a:cs typeface="Bookman Old Styl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mstites@umbc.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sonnensc@umbc.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96682158"/>
              </p:ext>
            </p:extLst>
          </p:nvPr>
        </p:nvGraphicFramePr>
        <p:xfrm>
          <a:off x="191861" y="1473958"/>
          <a:ext cx="8802806" cy="5308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extLst>
              <p:ext uri="{D42A27DB-BD31-4B8C-83A1-F6EECF244321}">
                <p14:modId xmlns:p14="http://schemas.microsoft.com/office/powerpoint/2010/main" val="1180837392"/>
              </p:ext>
            </p:extLst>
          </p:nvPr>
        </p:nvGraphicFramePr>
        <p:xfrm>
          <a:off x="191861" y="1473958"/>
          <a:ext cx="8802806" cy="53089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itle 1"/>
          <p:cNvSpPr>
            <a:spLocks noGrp="1"/>
          </p:cNvSpPr>
          <p:nvPr>
            <p:ph type="title"/>
          </p:nvPr>
        </p:nvSpPr>
        <p:spPr>
          <a:xfrm>
            <a:off x="1095152" y="39478"/>
            <a:ext cx="6996225" cy="1143000"/>
          </a:xfrm>
        </p:spPr>
        <p:txBody>
          <a:bodyPr>
            <a:noAutofit/>
          </a:bodyPr>
          <a:lstStyle/>
          <a:p>
            <a:r>
              <a:rPr lang="en-US" sz="3200" dirty="0"/>
              <a:t>Move Over Worksheets!</a:t>
            </a:r>
            <a:br>
              <a:rPr lang="en-US" sz="3200" dirty="0"/>
            </a:br>
            <a:r>
              <a:rPr lang="en-US" sz="2800" dirty="0"/>
              <a:t>Parents Want Preschool Math to be Fun and Engaging </a:t>
            </a:r>
            <a:endParaRPr lang="en-US" sz="3200" dirty="0"/>
          </a:p>
        </p:txBody>
      </p:sp>
      <p:sp>
        <p:nvSpPr>
          <p:cNvPr id="7" name="Content Placeholder 2"/>
          <p:cNvSpPr>
            <a:spLocks noGrp="1"/>
          </p:cNvSpPr>
          <p:nvPr>
            <p:ph idx="1"/>
          </p:nvPr>
        </p:nvSpPr>
        <p:spPr>
          <a:xfrm>
            <a:off x="676357" y="2477068"/>
            <a:ext cx="7833814" cy="3084394"/>
          </a:xfrm>
          <a:solidFill>
            <a:schemeClr val="bg1"/>
          </a:solidFill>
          <a:ln>
            <a:noFill/>
          </a:ln>
        </p:spPr>
        <p:txBody>
          <a:bodyPr>
            <a:noAutofit/>
          </a:bodyPr>
          <a:lstStyle/>
          <a:p>
            <a:pPr marL="0" indent="0" algn="ctr">
              <a:buNone/>
            </a:pPr>
            <a:r>
              <a:rPr lang="en-US" sz="2800" dirty="0"/>
              <a:t>Our study examined preschool parents’ beliefs about supporting their children’s math skills at home and the types of support they would like to receive from teachers.  </a:t>
            </a:r>
            <a:endParaRPr lang="en-US" sz="2800" b="1" dirty="0"/>
          </a:p>
          <a:p>
            <a:pPr marL="0" indent="0" algn="ctr" defTabSz="490727">
              <a:spcBef>
                <a:spcPts val="3000"/>
              </a:spcBef>
              <a:buNone/>
              <a:defRPr sz="1800">
                <a:solidFill>
                  <a:srgbClr val="000000"/>
                </a:solidFill>
              </a:defRPr>
            </a:pPr>
            <a:r>
              <a:rPr lang="en-US" sz="2000" dirty="0" err="1"/>
              <a:t>Stites</a:t>
            </a:r>
            <a:r>
              <a:rPr lang="en-US" sz="2000" dirty="0"/>
              <a:t>, </a:t>
            </a:r>
            <a:r>
              <a:rPr lang="en-US" sz="2000" dirty="0" err="1"/>
              <a:t>Sonnenschein</a:t>
            </a:r>
            <a:r>
              <a:rPr lang="en-US" sz="2000" dirty="0"/>
              <a:t>, &amp; Dowling (2019) </a:t>
            </a:r>
            <a:endParaRPr lang="en-US" sz="2000" dirty="0">
              <a:solidFill>
                <a:srgbClr val="5E5E5E"/>
              </a:solidFill>
            </a:endParaRPr>
          </a:p>
          <a:p>
            <a:pPr marL="0" indent="0" defTabSz="490727">
              <a:spcBef>
                <a:spcPts val="3000"/>
              </a:spcBef>
              <a:buNone/>
              <a:defRPr sz="1800">
                <a:solidFill>
                  <a:srgbClr val="000000"/>
                </a:solidFill>
              </a:defRPr>
            </a:pPr>
            <a:endParaRPr lang="en-US" sz="600" dirty="0">
              <a:solidFill>
                <a:srgbClr val="5E5E5E"/>
              </a:solidFill>
            </a:endParaRPr>
          </a:p>
          <a:p>
            <a:pPr marL="0" indent="0" defTabSz="490727">
              <a:spcBef>
                <a:spcPts val="3000"/>
              </a:spcBef>
              <a:buNone/>
              <a:defRPr sz="1800">
                <a:solidFill>
                  <a:srgbClr val="000000"/>
                </a:solidFill>
              </a:defRPr>
            </a:pPr>
            <a:endParaRPr lang="en-US" sz="600" dirty="0">
              <a:solidFill>
                <a:srgbClr val="5E5E5E"/>
              </a:solidFill>
            </a:endParaRPr>
          </a:p>
        </p:txBody>
      </p:sp>
    </p:spTree>
    <p:extLst>
      <p:ext uri="{BB962C8B-B14F-4D97-AF65-F5344CB8AC3E}">
        <p14:creationId xmlns:p14="http://schemas.microsoft.com/office/powerpoint/2010/main" val="305930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7">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96682158"/>
              </p:ext>
            </p:extLst>
          </p:nvPr>
        </p:nvGraphicFramePr>
        <p:xfrm>
          <a:off x="191861" y="1473958"/>
          <a:ext cx="8802806" cy="5308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1095152" y="39478"/>
            <a:ext cx="6996225" cy="1143000"/>
          </a:xfrm>
        </p:spPr>
        <p:txBody>
          <a:bodyPr>
            <a:noAutofit/>
          </a:bodyPr>
          <a:lstStyle/>
          <a:p>
            <a:r>
              <a:rPr lang="en-US" sz="3200" dirty="0"/>
              <a:t>Move Over Worksheets!</a:t>
            </a:r>
            <a:br>
              <a:rPr lang="en-US" sz="3200" dirty="0"/>
            </a:br>
            <a:r>
              <a:rPr lang="en-US" sz="2800" dirty="0"/>
              <a:t>Parents Want Preschool Math to be Fun and Engaging </a:t>
            </a:r>
            <a:endParaRPr lang="en-US" sz="3200" dirty="0"/>
          </a:p>
        </p:txBody>
      </p:sp>
    </p:spTree>
    <p:extLst>
      <p:ext uri="{BB962C8B-B14F-4D97-AF65-F5344CB8AC3E}">
        <p14:creationId xmlns:p14="http://schemas.microsoft.com/office/powerpoint/2010/main" val="3740699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F2C1-FD49-CC4A-B6F8-6BFE4ED68D3D}"/>
              </a:ext>
            </a:extLst>
          </p:cNvPr>
          <p:cNvSpPr>
            <a:spLocks noGrp="1"/>
          </p:cNvSpPr>
          <p:nvPr>
            <p:ph type="title"/>
          </p:nvPr>
        </p:nvSpPr>
        <p:spPr/>
        <p:txBody>
          <a:bodyPr/>
          <a:lstStyle/>
          <a:p>
            <a:r>
              <a:rPr lang="en-US" dirty="0"/>
              <a:t>Parents’ Beliefs </a:t>
            </a:r>
          </a:p>
        </p:txBody>
      </p:sp>
      <p:graphicFrame>
        <p:nvGraphicFramePr>
          <p:cNvPr id="6" name="Diagram 5"/>
          <p:cNvGraphicFramePr/>
          <p:nvPr>
            <p:extLst>
              <p:ext uri="{D42A27DB-BD31-4B8C-83A1-F6EECF244321}">
                <p14:modId xmlns:p14="http://schemas.microsoft.com/office/powerpoint/2010/main" val="3056961468"/>
              </p:ext>
            </p:extLst>
          </p:nvPr>
        </p:nvGraphicFramePr>
        <p:xfrm>
          <a:off x="442452" y="1182478"/>
          <a:ext cx="8259097" cy="53510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a:xfrm>
            <a:off x="441351" y="6305266"/>
            <a:ext cx="8259097" cy="552734"/>
          </a:xfrm>
        </p:spPr>
        <p:txBody>
          <a:bodyPr anchor="t"/>
          <a:lstStyle/>
          <a:p>
            <a:r>
              <a:rPr lang="en-US" dirty="0" err="1"/>
              <a:t>Stites</a:t>
            </a:r>
            <a:r>
              <a:rPr lang="en-US" dirty="0"/>
              <a:t>, M. L., </a:t>
            </a:r>
            <a:r>
              <a:rPr lang="en-US" dirty="0" err="1"/>
              <a:t>Sonnenschein</a:t>
            </a:r>
            <a:r>
              <a:rPr lang="en-US" dirty="0"/>
              <a:t>, S. &amp; Dowling, R. (2019, June). </a:t>
            </a:r>
            <a:r>
              <a:rPr lang="en-US" i="1" dirty="0"/>
              <a:t>Move over </a:t>
            </a:r>
            <a:r>
              <a:rPr lang="en-US" i="1" dirty="0" smtClean="0"/>
              <a:t>worksheets! </a:t>
            </a:r>
            <a:r>
              <a:rPr lang="en-US" i="1" dirty="0"/>
              <a:t>Parents want preschool </a:t>
            </a:r>
            <a:r>
              <a:rPr lang="en-US" i="1" dirty="0" smtClean="0"/>
              <a:t>math to be fun </a:t>
            </a:r>
            <a:r>
              <a:rPr lang="en-US" i="1" dirty="0"/>
              <a:t>and engaging. </a:t>
            </a:r>
            <a:r>
              <a:rPr lang="en-US" dirty="0"/>
              <a:t>Presented at Mathematical Cognition and Learning Society Conference, Ottawa, ON, Canada.</a:t>
            </a:r>
          </a:p>
        </p:txBody>
      </p:sp>
    </p:spTree>
    <p:extLst>
      <p:ext uri="{BB962C8B-B14F-4D97-AF65-F5344CB8AC3E}">
        <p14:creationId xmlns:p14="http://schemas.microsoft.com/office/powerpoint/2010/main" val="179682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2762746"/>
              </p:ext>
            </p:extLst>
          </p:nvPr>
        </p:nvGraphicFramePr>
        <p:xfrm>
          <a:off x="-370445" y="3064617"/>
          <a:ext cx="4434349" cy="34699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8F897361-115A-4D43-8C3D-604A2B46B541}"/>
              </a:ext>
            </a:extLst>
          </p:cNvPr>
          <p:cNvSpPr>
            <a:spLocks noGrp="1"/>
          </p:cNvSpPr>
          <p:nvPr>
            <p:ph type="title"/>
          </p:nvPr>
        </p:nvSpPr>
        <p:spPr/>
        <p:txBody>
          <a:bodyPr>
            <a:normAutofit/>
          </a:bodyPr>
          <a:lstStyle/>
          <a:p>
            <a:r>
              <a:rPr lang="en-US" dirty="0"/>
              <a:t>How Schools Can Help</a:t>
            </a:r>
          </a:p>
        </p:txBody>
      </p:sp>
      <p:sp>
        <p:nvSpPr>
          <p:cNvPr id="3" name="Content Placeholder 2">
            <a:extLst>
              <a:ext uri="{FF2B5EF4-FFF2-40B4-BE49-F238E27FC236}">
                <a16:creationId xmlns:a16="http://schemas.microsoft.com/office/drawing/2014/main" id="{63EF6C39-446C-A14F-8D4D-9609F0B19AF3}"/>
              </a:ext>
            </a:extLst>
          </p:cNvPr>
          <p:cNvSpPr>
            <a:spLocks noGrp="1"/>
          </p:cNvSpPr>
          <p:nvPr>
            <p:ph idx="1"/>
          </p:nvPr>
        </p:nvSpPr>
        <p:spPr>
          <a:xfrm>
            <a:off x="3083859" y="3098992"/>
            <a:ext cx="5755341" cy="3110174"/>
          </a:xfrm>
        </p:spPr>
        <p:txBody>
          <a:bodyPr>
            <a:normAutofit/>
          </a:bodyPr>
          <a:lstStyle/>
          <a:p>
            <a:r>
              <a:rPr lang="en-US" sz="2700" dirty="0"/>
              <a:t>What would parents like </a:t>
            </a:r>
            <a:r>
              <a:rPr lang="en-US" sz="2000" dirty="0"/>
              <a:t>(top 3 responses)</a:t>
            </a:r>
            <a:r>
              <a:rPr lang="en-US" sz="2700" dirty="0"/>
              <a:t>?</a:t>
            </a:r>
          </a:p>
          <a:p>
            <a:pPr lvl="1"/>
            <a:r>
              <a:rPr lang="en-US" sz="2300" dirty="0"/>
              <a:t>Toys or games (45%) </a:t>
            </a:r>
          </a:p>
          <a:p>
            <a:pPr lvl="1"/>
            <a:r>
              <a:rPr lang="en-US" sz="2300" dirty="0"/>
              <a:t>Instruction for activities to do at home (42%) </a:t>
            </a:r>
          </a:p>
          <a:p>
            <a:pPr lvl="1"/>
            <a:r>
              <a:rPr lang="en-US" sz="2300" dirty="0"/>
              <a:t>Notes or updates on child’s progress (35%)</a:t>
            </a:r>
          </a:p>
        </p:txBody>
      </p:sp>
      <p:sp>
        <p:nvSpPr>
          <p:cNvPr id="6" name="Content Placeholder 2">
            <a:extLst/>
          </p:cNvPr>
          <p:cNvSpPr txBox="1">
            <a:spLocks/>
          </p:cNvSpPr>
          <p:nvPr/>
        </p:nvSpPr>
        <p:spPr>
          <a:xfrm>
            <a:off x="609600" y="1498600"/>
            <a:ext cx="8229600" cy="180995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Bookman Old Style"/>
                <a:ea typeface="+mn-ea"/>
                <a:cs typeface="Bookman Old Style"/>
              </a:defRPr>
            </a:lvl1pPr>
            <a:lvl2pPr marL="742950" indent="-285750" algn="l" defTabSz="457200" rtl="0" eaLnBrk="1" latinLnBrk="0" hangingPunct="1">
              <a:spcBef>
                <a:spcPct val="20000"/>
              </a:spcBef>
              <a:buFont typeface="Arial"/>
              <a:buChar char="–"/>
              <a:defRPr sz="2800" kern="1200">
                <a:solidFill>
                  <a:schemeClr val="tx1"/>
                </a:solidFill>
                <a:latin typeface="Bookman Old Style"/>
                <a:ea typeface="+mn-ea"/>
                <a:cs typeface="Bookman Old Style"/>
              </a:defRPr>
            </a:lvl2pPr>
            <a:lvl3pPr marL="1143000" indent="-228600" algn="l" defTabSz="457200" rtl="0" eaLnBrk="1" latinLnBrk="0" hangingPunct="1">
              <a:spcBef>
                <a:spcPct val="20000"/>
              </a:spcBef>
              <a:buFont typeface="Arial"/>
              <a:buChar char="•"/>
              <a:defRPr sz="2400" kern="1200">
                <a:solidFill>
                  <a:schemeClr val="tx1"/>
                </a:solidFill>
                <a:latin typeface="Bookman Old Style"/>
                <a:ea typeface="+mn-ea"/>
                <a:cs typeface="Bookman Old Style"/>
              </a:defRPr>
            </a:lvl3pPr>
            <a:lvl4pPr marL="1600200" indent="-228600" algn="l" defTabSz="457200" rtl="0" eaLnBrk="1" latinLnBrk="0" hangingPunct="1">
              <a:spcBef>
                <a:spcPct val="20000"/>
              </a:spcBef>
              <a:buFont typeface="Arial"/>
              <a:buChar char="–"/>
              <a:defRPr sz="2000" kern="1200">
                <a:solidFill>
                  <a:schemeClr val="tx1"/>
                </a:solidFill>
                <a:latin typeface="Bookman Old Style"/>
                <a:ea typeface="+mn-ea"/>
                <a:cs typeface="Bookman Old Style"/>
              </a:defRPr>
            </a:lvl4pPr>
            <a:lvl5pPr marL="2057400" indent="-228600" algn="l" defTabSz="457200" rtl="0" eaLnBrk="1" latinLnBrk="0" hangingPunct="1">
              <a:spcBef>
                <a:spcPct val="20000"/>
              </a:spcBef>
              <a:buFont typeface="Arial"/>
              <a:buChar char="»"/>
              <a:defRPr sz="2000" kern="1200">
                <a:solidFill>
                  <a:schemeClr val="tx1"/>
                </a:solidFill>
                <a:latin typeface="Bookman Old Style"/>
                <a:ea typeface="+mn-ea"/>
                <a:cs typeface="Bookman Old Styl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700" dirty="0"/>
              <a:t>Parents value supporting learning at home.  </a:t>
            </a:r>
          </a:p>
          <a:p>
            <a:pPr lvl="1"/>
            <a:r>
              <a:rPr lang="en-US" sz="2300" dirty="0"/>
              <a:t>64% of parents would like </a:t>
            </a:r>
            <a:r>
              <a:rPr lang="en-US" sz="2300" i="1" u="sng" dirty="0"/>
              <a:t>more</a:t>
            </a:r>
            <a:r>
              <a:rPr lang="en-US" sz="2300" dirty="0"/>
              <a:t> materials/information/activities to support math learning at home. </a:t>
            </a:r>
          </a:p>
        </p:txBody>
      </p:sp>
      <p:sp>
        <p:nvSpPr>
          <p:cNvPr id="7" name="Footer Placeholder 6"/>
          <p:cNvSpPr>
            <a:spLocks noGrp="1"/>
          </p:cNvSpPr>
          <p:nvPr>
            <p:ph type="ftr" sz="quarter" idx="11"/>
          </p:nvPr>
        </p:nvSpPr>
        <p:spPr>
          <a:xfrm>
            <a:off x="466499" y="6508395"/>
            <a:ext cx="8211003" cy="365125"/>
          </a:xfrm>
        </p:spPr>
        <p:txBody>
          <a:bodyPr/>
          <a:lstStyle/>
          <a:p>
            <a:r>
              <a:rPr lang="en-US" dirty="0" err="1"/>
              <a:t>Stites</a:t>
            </a:r>
            <a:r>
              <a:rPr lang="en-US" dirty="0"/>
              <a:t>, M. L., </a:t>
            </a:r>
            <a:r>
              <a:rPr lang="en-US" dirty="0" err="1"/>
              <a:t>Sonnenschein</a:t>
            </a:r>
            <a:r>
              <a:rPr lang="en-US" dirty="0"/>
              <a:t>, S. &amp; Dowling, R. (2019, June). </a:t>
            </a:r>
            <a:r>
              <a:rPr lang="en-US" i="1" dirty="0"/>
              <a:t>Move over </a:t>
            </a:r>
            <a:r>
              <a:rPr lang="en-US" i="1" dirty="0" smtClean="0"/>
              <a:t>worksheets! </a:t>
            </a:r>
            <a:r>
              <a:rPr lang="en-US" i="1" dirty="0"/>
              <a:t>Parents want preschool </a:t>
            </a:r>
            <a:r>
              <a:rPr lang="en-US" i="1" dirty="0" smtClean="0"/>
              <a:t>math to </a:t>
            </a:r>
            <a:r>
              <a:rPr lang="en-US" i="1" dirty="0"/>
              <a:t>be </a:t>
            </a:r>
            <a:r>
              <a:rPr lang="en-US" i="1" dirty="0" smtClean="0"/>
              <a:t>fun </a:t>
            </a:r>
            <a:r>
              <a:rPr lang="en-US" i="1" dirty="0"/>
              <a:t>and engaging. </a:t>
            </a:r>
            <a:r>
              <a:rPr lang="en-US" dirty="0"/>
              <a:t>Presented at Mathematical Cognition and Learning Society Conference, Ottawa, ON, Canada.</a:t>
            </a:r>
          </a:p>
          <a:p>
            <a:endParaRPr lang="en-US" dirty="0"/>
          </a:p>
        </p:txBody>
      </p:sp>
    </p:spTree>
    <p:extLst>
      <p:ext uri="{BB962C8B-B14F-4D97-AF65-F5344CB8AC3E}">
        <p14:creationId xmlns:p14="http://schemas.microsoft.com/office/powerpoint/2010/main" val="408366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P spid="3" grpId="0" build="p"/>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55595" y="689611"/>
            <a:ext cx="6691754" cy="5386090"/>
          </a:xfrm>
          <a:prstGeom prst="rect">
            <a:avLst/>
          </a:prstGeom>
          <a:solidFill>
            <a:srgbClr val="FDB414"/>
          </a:solidFill>
        </p:spPr>
        <p:txBody>
          <a:bodyPr wrap="square" rtlCol="0" anchor="ctr">
            <a:spAutoFit/>
          </a:bodyPr>
          <a:lstStyle/>
          <a:p>
            <a:pPr algn="ctr"/>
            <a:r>
              <a:rPr lang="en-US" sz="3000" dirty="0"/>
              <a:t>Contact: </a:t>
            </a:r>
          </a:p>
          <a:p>
            <a:pPr algn="ctr"/>
            <a:r>
              <a:rPr lang="en-US" sz="3000" dirty="0"/>
              <a:t>Michele </a:t>
            </a:r>
            <a:r>
              <a:rPr lang="en-US" sz="3000" dirty="0" err="1"/>
              <a:t>Stites</a:t>
            </a:r>
            <a:r>
              <a:rPr lang="en-US" sz="3000" dirty="0"/>
              <a:t> (</a:t>
            </a:r>
            <a:r>
              <a:rPr lang="en-US" sz="3000" dirty="0">
                <a:hlinkClick r:id="rId3"/>
              </a:rPr>
              <a:t>mstites@umbc.edu</a:t>
            </a:r>
            <a:r>
              <a:rPr lang="en-US" sz="3000" dirty="0"/>
              <a:t>) or Susan </a:t>
            </a:r>
            <a:r>
              <a:rPr lang="en-US" sz="3000" dirty="0" err="1"/>
              <a:t>Sonnenschein</a:t>
            </a:r>
            <a:r>
              <a:rPr lang="en-US" sz="3000" dirty="0"/>
              <a:t> (</a:t>
            </a:r>
            <a:r>
              <a:rPr lang="en-US" sz="3000" dirty="0">
                <a:hlinkClick r:id="rId4"/>
              </a:rPr>
              <a:t>sonnensc@umbc.edu</a:t>
            </a:r>
            <a:r>
              <a:rPr lang="en-US" sz="3000" dirty="0"/>
              <a:t>), </a:t>
            </a:r>
          </a:p>
          <a:p>
            <a:pPr algn="ctr"/>
            <a:r>
              <a:rPr lang="en-US" sz="3000" dirty="0"/>
              <a:t>for more information  </a:t>
            </a:r>
            <a:r>
              <a:rPr lang="en-US" sz="4000" dirty="0"/>
              <a:t> </a:t>
            </a:r>
          </a:p>
          <a:p>
            <a:pPr algn="ctr"/>
            <a:endParaRPr lang="en-US" sz="2800" dirty="0"/>
          </a:p>
          <a:p>
            <a:pPr algn="ctr"/>
            <a:r>
              <a:rPr lang="en-US" sz="2400" dirty="0"/>
              <a:t>Recommended citation : </a:t>
            </a:r>
          </a:p>
          <a:p>
            <a:pPr algn="ctr"/>
            <a:r>
              <a:rPr lang="en-US" sz="2400" dirty="0" err="1"/>
              <a:t>Stites</a:t>
            </a:r>
            <a:r>
              <a:rPr lang="en-US" sz="2400" dirty="0"/>
              <a:t>, M. L., </a:t>
            </a:r>
            <a:r>
              <a:rPr lang="en-US" sz="2400" dirty="0" err="1"/>
              <a:t>Sonnenschein</a:t>
            </a:r>
            <a:r>
              <a:rPr lang="en-US" sz="2400" dirty="0"/>
              <a:t>, S. &amp; Dowling, R. (2019, June). </a:t>
            </a:r>
            <a:r>
              <a:rPr lang="en-US" sz="2400" i="1" dirty="0"/>
              <a:t>Move over </a:t>
            </a:r>
            <a:r>
              <a:rPr lang="en-US" sz="2400" i="1" dirty="0" smtClean="0"/>
              <a:t>worksheets! </a:t>
            </a:r>
            <a:r>
              <a:rPr lang="en-US" sz="2400" i="1" dirty="0"/>
              <a:t>Parents want preschool </a:t>
            </a:r>
            <a:r>
              <a:rPr lang="en-US" sz="2400" i="1" dirty="0" smtClean="0"/>
              <a:t>math to </a:t>
            </a:r>
            <a:r>
              <a:rPr lang="en-US" sz="2400" i="1" dirty="0"/>
              <a:t>be </a:t>
            </a:r>
            <a:r>
              <a:rPr lang="en-US" sz="2400" i="1" dirty="0" smtClean="0"/>
              <a:t>fun </a:t>
            </a:r>
            <a:r>
              <a:rPr lang="en-US" sz="2400" i="1" dirty="0"/>
              <a:t>and engaging. </a:t>
            </a:r>
            <a:r>
              <a:rPr lang="en-US" sz="2400" dirty="0"/>
              <a:t>Presented at Mathematical Cognition and Learning Society Conference, Ottawa, ON, Canada. </a:t>
            </a:r>
          </a:p>
        </p:txBody>
      </p:sp>
    </p:spTree>
    <p:extLst>
      <p:ext uri="{BB962C8B-B14F-4D97-AF65-F5344CB8AC3E}">
        <p14:creationId xmlns:p14="http://schemas.microsoft.com/office/powerpoint/2010/main" val="294169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TotalTime>
  <Words>973</Words>
  <Application>Microsoft Office PowerPoint</Application>
  <PresentationFormat>On-screen Show (4:3)</PresentationFormat>
  <Paragraphs>85</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Bookman Old Style</vt:lpstr>
      <vt:lpstr>Calibri</vt:lpstr>
      <vt:lpstr>Office Theme</vt:lpstr>
      <vt:lpstr>Move Over Worksheets! Parents Want Preschool Math to be Fun and Engaging </vt:lpstr>
      <vt:lpstr>Move Over Worksheets! Parents Want Preschool Math to be Fun and Engaging </vt:lpstr>
      <vt:lpstr>Parents’ Beliefs </vt:lpstr>
      <vt:lpstr>How Schools Can Help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Stites</dc:creator>
  <cp:lastModifiedBy>Sondheim502</cp:lastModifiedBy>
  <cp:revision>72</cp:revision>
  <dcterms:created xsi:type="dcterms:W3CDTF">2016-03-05T01:53:00Z</dcterms:created>
  <dcterms:modified xsi:type="dcterms:W3CDTF">2019-05-30T14:40:27Z</dcterms:modified>
</cp:coreProperties>
</file>