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96" r:id="rId2"/>
  </p:sldIdLst>
  <p:sldSz cx="49377600" cy="32918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Lato" panose="020B0604020202020204" charset="0"/>
      <p:regular r:id="rId10"/>
      <p:bold r:id="rId11"/>
      <p:italic r:id="rId12"/>
      <p:boldItalic r:id="rId13"/>
    </p:embeddedFont>
    <p:embeddedFont>
      <p:font typeface="Lato Black" panose="020B0604020202020204" charset="0"/>
      <p:bold r:id="rId14"/>
      <p:italic r:id="rId15"/>
      <p:boldItalic r:id="rId16"/>
    </p:embeddedFont>
    <p:embeddedFont>
      <p:font typeface="Lato Medium" panose="020B0604020202020204" charset="0"/>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336"/>
    <a:srgbClr val="FFD54F"/>
    <a:srgbClr val="FFC107"/>
    <a:srgbClr val="263238"/>
    <a:srgbClr val="1B5E20"/>
    <a:srgbClr val="E1E082"/>
    <a:srgbClr val="E91E63"/>
    <a:srgbClr val="B3E5FC"/>
    <a:srgbClr val="FF8A80"/>
    <a:srgbClr val="4CA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63" autoAdjust="0"/>
    <p:restoredTop sz="90319" autoAdjust="0"/>
  </p:normalViewPr>
  <p:slideViewPr>
    <p:cSldViewPr snapToGrid="0" showGuides="1">
      <p:cViewPr varScale="1">
        <p:scale>
          <a:sx n="14" d="100"/>
          <a:sy n="14" d="100"/>
        </p:scale>
        <p:origin x="1252" y="44"/>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8/3/2020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8/3/2020</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4336"/>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D43CEB-C90D-4A47-A364-C09E4478D4EC}"/>
              </a:ext>
            </a:extLst>
          </p:cNvPr>
          <p:cNvSpPr/>
          <p:nvPr/>
        </p:nvSpPr>
        <p:spPr>
          <a:xfrm>
            <a:off x="0" y="-457200"/>
            <a:ext cx="49460011" cy="3634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Lato" panose="020F0502020204030203" pitchFamily="34" charset="0"/>
              <a:cs typeface="Lato" panose="020F0502020204030203" pitchFamily="34" charset="0"/>
            </a:endParaRPr>
          </a:p>
        </p:txBody>
      </p:sp>
      <p:sp>
        <p:nvSpPr>
          <p:cNvPr id="16" name="Rectangle 15">
            <a:extLst>
              <a:ext uri="{FF2B5EF4-FFF2-40B4-BE49-F238E27FC236}">
                <a16:creationId xmlns:a16="http://schemas.microsoft.com/office/drawing/2014/main" id="{678733BE-059C-47B7-9415-5ADF2F3024F1}"/>
              </a:ext>
            </a:extLst>
          </p:cNvPr>
          <p:cNvSpPr/>
          <p:nvPr/>
        </p:nvSpPr>
        <p:spPr>
          <a:xfrm>
            <a:off x="40306752" y="0"/>
            <a:ext cx="915326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Lato" panose="020F0502020204030203" pitchFamily="34" charset="0"/>
              <a:cs typeface="Lato" panose="020F0502020204030203" pitchFamily="34" charset="0"/>
            </a:endParaRPr>
          </a:p>
        </p:txBody>
      </p:sp>
      <p:sp>
        <p:nvSpPr>
          <p:cNvPr id="2" name="Rectangle 1">
            <a:extLst>
              <a:ext uri="{FF2B5EF4-FFF2-40B4-BE49-F238E27FC236}">
                <a16:creationId xmlns:a16="http://schemas.microsoft.com/office/drawing/2014/main" id="{B0C5B857-0E51-4898-BAEF-B471D5E63813}"/>
              </a:ext>
            </a:extLst>
          </p:cNvPr>
          <p:cNvSpPr/>
          <p:nvPr/>
        </p:nvSpPr>
        <p:spPr>
          <a:xfrm>
            <a:off x="-26834" y="-16326"/>
            <a:ext cx="10739698"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8E35B311-3C19-412C-ADE6-EB2E4158F366}"/>
              </a:ext>
            </a:extLst>
          </p:cNvPr>
          <p:cNvSpPr txBox="1"/>
          <p:nvPr/>
        </p:nvSpPr>
        <p:spPr>
          <a:xfrm>
            <a:off x="551691" y="6548221"/>
            <a:ext cx="9563989" cy="33929160"/>
          </a:xfrm>
          <a:prstGeom prst="rect">
            <a:avLst/>
          </a:prstGeom>
          <a:noFill/>
        </p:spPr>
        <p:txBody>
          <a:bodyPr wrap="square" rtlCol="0">
            <a:spAutoFit/>
          </a:bodyPr>
          <a:lstStyle/>
          <a:p>
            <a:pPr>
              <a:lnSpc>
                <a:spcPct val="120000"/>
              </a:lnSpc>
            </a:pPr>
            <a:r>
              <a:rPr lang="en-US" sz="3600" b="1" dirty="0">
                <a:latin typeface="Lato Black" panose="020F0A02020204030203" pitchFamily="34" charset="0"/>
                <a:cs typeface="Arial" panose="020B0604020202020204" pitchFamily="34" charset="0"/>
              </a:rPr>
              <a:t>INTRO</a:t>
            </a:r>
          </a:p>
          <a:p>
            <a:pPr marL="571500" indent="-571500">
              <a:lnSpc>
                <a:spcPct val="120000"/>
              </a:lnSpc>
              <a:buFont typeface="Arial" panose="020B0604020202020204" pitchFamily="34" charset="0"/>
              <a:buChar char="•"/>
            </a:pPr>
            <a:r>
              <a:rPr lang="en-US" sz="3600" dirty="0">
                <a:latin typeface="Lato" panose="020F0502020204030203" pitchFamily="34" charset="0"/>
                <a:cs typeface="Arial" panose="020B0604020202020204" pitchFamily="34" charset="0"/>
              </a:rPr>
              <a:t>Underrepresentation of Black and Hispanic persons and women in STEM careers can be linked to preparation during K-12 education, including advanced math course enrollment during high school. </a:t>
            </a:r>
          </a:p>
          <a:p>
            <a:pPr marL="571500" indent="-571500">
              <a:lnSpc>
                <a:spcPct val="120000"/>
              </a:lnSpc>
              <a:buFont typeface="Arial" panose="020B0604020202020204" pitchFamily="34" charset="0"/>
              <a:buChar char="•"/>
            </a:pPr>
            <a:r>
              <a:rPr lang="en-US" sz="3600" dirty="0">
                <a:latin typeface="Lato" panose="020F0502020204030203" pitchFamily="34" charset="0"/>
                <a:cs typeface="Arial" panose="020B0604020202020204" pitchFamily="34" charset="0"/>
              </a:rPr>
              <a:t>It is not enough to understand that disparities exist, but we need to understand why. </a:t>
            </a:r>
          </a:p>
          <a:p>
            <a:pPr marL="571500" indent="-571500">
              <a:lnSpc>
                <a:spcPct val="120000"/>
              </a:lnSpc>
              <a:buFont typeface="Arial" panose="020B0604020202020204" pitchFamily="34" charset="0"/>
              <a:buChar char="•"/>
            </a:pPr>
            <a:r>
              <a:rPr lang="en-US" sz="3600" dirty="0">
                <a:latin typeface="Lato" panose="020F0502020204030203" pitchFamily="34" charset="0"/>
                <a:cs typeface="Arial" panose="020B0604020202020204" pitchFamily="34" charset="0"/>
              </a:rPr>
              <a:t>This study investigated the role of motivation and context in math course enrollment, and differences at the intersection of race/ethnicity and gender.</a:t>
            </a:r>
          </a:p>
          <a:p>
            <a:pPr>
              <a:lnSpc>
                <a:spcPct val="120000"/>
              </a:lnSpc>
            </a:pPr>
            <a:endParaRPr lang="en-US" sz="3600" b="1" dirty="0">
              <a:latin typeface="Lato" panose="020F0502020204030203" pitchFamily="34" charset="0"/>
              <a:cs typeface="Arial" panose="020B0604020202020204" pitchFamily="34" charset="0"/>
            </a:endParaRPr>
          </a:p>
          <a:p>
            <a:pPr>
              <a:lnSpc>
                <a:spcPct val="120000"/>
              </a:lnSpc>
            </a:pPr>
            <a:r>
              <a:rPr lang="en-US" sz="3600" b="1" dirty="0">
                <a:latin typeface="Lato Black" panose="020F0A02020204030203" pitchFamily="34" charset="0"/>
                <a:cs typeface="Arial" panose="020B0604020202020204" pitchFamily="34" charset="0"/>
              </a:rPr>
              <a:t>MODEL</a:t>
            </a: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endParaRPr lang="en-US" sz="3600" b="1" dirty="0">
              <a:latin typeface="Lato Black" panose="020F0A02020204030203" pitchFamily="34" charset="0"/>
              <a:cs typeface="Arial" panose="020B0604020202020204" pitchFamily="34" charset="0"/>
            </a:endParaRPr>
          </a:p>
          <a:p>
            <a:pPr>
              <a:lnSpc>
                <a:spcPct val="120000"/>
              </a:lnSpc>
            </a:pPr>
            <a:r>
              <a:rPr lang="en-US" sz="3600" b="1" dirty="0">
                <a:latin typeface="Lato Black" panose="020F0A02020204030203" pitchFamily="34" charset="0"/>
                <a:cs typeface="Arial" panose="020B0604020202020204" pitchFamily="34" charset="0"/>
              </a:rPr>
              <a:t>METHODS</a:t>
            </a:r>
          </a:p>
          <a:p>
            <a:pPr marL="742950" indent="-742950">
              <a:lnSpc>
                <a:spcPct val="120000"/>
              </a:lnSpc>
              <a:buFont typeface="+mj-lt"/>
              <a:buAutoNum type="arabicPeriod"/>
            </a:pPr>
            <a:r>
              <a:rPr lang="en-US" sz="3600" dirty="0">
                <a:latin typeface="Lato" panose="020F0502020204030203" pitchFamily="34" charset="0"/>
                <a:cs typeface="Arial" panose="020B0604020202020204" pitchFamily="34" charset="0"/>
              </a:rPr>
              <a:t>High School Longitudinal Study of 2009</a:t>
            </a:r>
          </a:p>
          <a:p>
            <a:pPr marL="742950" indent="-742950">
              <a:lnSpc>
                <a:spcPct val="120000"/>
              </a:lnSpc>
              <a:buFont typeface="+mj-lt"/>
              <a:buAutoNum type="arabicPeriod"/>
            </a:pPr>
            <a:r>
              <a:rPr lang="en-US" sz="3600" dirty="0">
                <a:latin typeface="Lato" panose="020F0502020204030203" pitchFamily="34" charset="0"/>
                <a:cs typeface="Arial" panose="020B0604020202020204" pitchFamily="34" charset="0"/>
              </a:rPr>
              <a:t>Transcript data on student highest enrolled course and curricular track. Student survey data regarding reasons for enrollment.</a:t>
            </a:r>
          </a:p>
          <a:p>
            <a:pPr marL="742950" indent="-742950">
              <a:lnSpc>
                <a:spcPct val="120000"/>
              </a:lnSpc>
              <a:buFont typeface="+mj-lt"/>
              <a:buAutoNum type="arabicPeriod"/>
            </a:pPr>
            <a:r>
              <a:rPr lang="en-US" sz="3600" dirty="0">
                <a:latin typeface="Lato" panose="020F0502020204030203" pitchFamily="34" charset="0"/>
                <a:cs typeface="Arial" panose="020B0604020202020204" pitchFamily="34" charset="0"/>
              </a:rPr>
              <a:t>Multigroup structural equation model was estimated to identify associations that vary across groups.</a:t>
            </a:r>
            <a:endParaRPr lang="en-US" sz="3600" b="1" dirty="0">
              <a:latin typeface="Lato" panose="020F0502020204030203" pitchFamily="34" charset="0"/>
              <a:cs typeface="Arial" panose="020B0604020202020204" pitchFamily="34" charset="0"/>
            </a:endParaRPr>
          </a:p>
          <a:p>
            <a:pPr>
              <a:lnSpc>
                <a:spcPct val="120000"/>
              </a:lnSpc>
            </a:pPr>
            <a:endParaRPr lang="en-US" sz="3600" b="1" dirty="0">
              <a:latin typeface="Lato" panose="020F0502020204030203" pitchFamily="34" charset="0"/>
              <a:cs typeface="Arial" panose="020B0604020202020204" pitchFamily="34" charset="0"/>
            </a:endParaRPr>
          </a:p>
          <a:p>
            <a:pPr>
              <a:lnSpc>
                <a:spcPct val="120000"/>
              </a:lnSpc>
            </a:pPr>
            <a:endParaRPr lang="en-US" sz="3600" dirty="0">
              <a:latin typeface="Lato" panose="020F0502020204030203" pitchFamily="34" charset="0"/>
              <a:cs typeface="Arial" panose="020B0604020202020204" pitchFamily="34" charset="0"/>
            </a:endParaRPr>
          </a:p>
          <a:p>
            <a:pPr>
              <a:lnSpc>
                <a:spcPct val="120000"/>
              </a:lnSpc>
            </a:pPr>
            <a:endParaRPr lang="en-US" sz="3600" dirty="0">
              <a:latin typeface="Lato" panose="020F0502020204030203" pitchFamily="34" charset="0"/>
              <a:cs typeface="Arial" panose="020B0604020202020204" pitchFamily="34" charset="0"/>
            </a:endParaRPr>
          </a:p>
          <a:p>
            <a:pPr>
              <a:lnSpc>
                <a:spcPct val="120000"/>
              </a:lnSpc>
            </a:pPr>
            <a:endParaRPr lang="en-US" sz="3600" dirty="0">
              <a:latin typeface="Lato" panose="020F0502020204030203" pitchFamily="34" charset="0"/>
              <a:cs typeface="Arial" panose="020B0604020202020204" pitchFamily="34" charset="0"/>
            </a:endParaRPr>
          </a:p>
          <a:p>
            <a:pPr>
              <a:lnSpc>
                <a:spcPct val="120000"/>
              </a:lnSpc>
            </a:pPr>
            <a:endParaRPr lang="en-US" sz="3600" dirty="0">
              <a:latin typeface="Lato Black" panose="020F0A02020204030203" pitchFamily="34" charset="0"/>
              <a:cs typeface="Arial" panose="020B0604020202020204" pitchFamily="34" charset="0"/>
            </a:endParaRPr>
          </a:p>
          <a:p>
            <a:pPr>
              <a:lnSpc>
                <a:spcPct val="120000"/>
              </a:lnSpc>
            </a:pPr>
            <a:endParaRPr lang="en-US" sz="3600" dirty="0">
              <a:latin typeface="Lato Black" panose="020F0A02020204030203" pitchFamily="34" charset="0"/>
              <a:cs typeface="Arial" panose="020B0604020202020204" pitchFamily="34" charset="0"/>
            </a:endParaRPr>
          </a:p>
          <a:p>
            <a:pPr>
              <a:lnSpc>
                <a:spcPct val="120000"/>
              </a:lnSpc>
            </a:pPr>
            <a:endParaRPr lang="en-US" sz="3600" dirty="0">
              <a:latin typeface="Lato Black" panose="020F0A02020204030203" pitchFamily="34" charset="0"/>
              <a:cs typeface="Arial" panose="020B0604020202020204" pitchFamily="34" charset="0"/>
            </a:endParaRPr>
          </a:p>
          <a:p>
            <a:pPr>
              <a:lnSpc>
                <a:spcPct val="120000"/>
              </a:lnSpc>
            </a:pPr>
            <a:endParaRPr lang="en-US" sz="3600" dirty="0">
              <a:latin typeface="Lato Black" panose="020F0A02020204030203" pitchFamily="34" charset="0"/>
              <a:cs typeface="Arial" panose="020B0604020202020204" pitchFamily="34" charset="0"/>
            </a:endParaRPr>
          </a:p>
          <a:p>
            <a:pPr>
              <a:lnSpc>
                <a:spcPct val="120000"/>
              </a:lnSpc>
            </a:pPr>
            <a:endParaRPr lang="en-US" sz="3600" dirty="0">
              <a:latin typeface="Lato Black" panose="020F0A02020204030203" pitchFamily="34" charset="0"/>
              <a:cs typeface="Arial" panose="020B0604020202020204" pitchFamily="34" charset="0"/>
            </a:endParaRPr>
          </a:p>
          <a:p>
            <a:pPr>
              <a:lnSpc>
                <a:spcPct val="120000"/>
              </a:lnSpc>
            </a:pPr>
            <a:endParaRPr lang="en-US" sz="3600" dirty="0">
              <a:latin typeface="Lato Black" panose="020F0A02020204030203" pitchFamily="34" charset="0"/>
              <a:cs typeface="Arial" panose="020B0604020202020204" pitchFamily="34" charset="0"/>
            </a:endParaRPr>
          </a:p>
          <a:p>
            <a:pPr>
              <a:lnSpc>
                <a:spcPct val="120000"/>
              </a:lnSpc>
            </a:pPr>
            <a:endParaRPr lang="en-US" sz="3600" dirty="0">
              <a:latin typeface="Lato Black" panose="020F0A02020204030203" pitchFamily="34" charset="0"/>
              <a:cs typeface="Arial" panose="020B0604020202020204" pitchFamily="34" charset="0"/>
            </a:endParaRPr>
          </a:p>
          <a:p>
            <a:pPr>
              <a:lnSpc>
                <a:spcPct val="120000"/>
              </a:lnSpc>
            </a:pPr>
            <a:endParaRPr lang="en-US" sz="3600" dirty="0">
              <a:latin typeface="Lato Black" panose="020F0A02020204030203" pitchFamily="34" charset="0"/>
              <a:cs typeface="Arial" panose="020B0604020202020204" pitchFamily="34" charset="0"/>
            </a:endParaRPr>
          </a:p>
        </p:txBody>
      </p:sp>
      <p:sp>
        <p:nvSpPr>
          <p:cNvPr id="7" name="TextBox 6">
            <a:extLst>
              <a:ext uri="{FF2B5EF4-FFF2-40B4-BE49-F238E27FC236}">
                <a16:creationId xmlns:a16="http://schemas.microsoft.com/office/drawing/2014/main" id="{FCAC4B58-8623-4DBE-951A-DDF821787031}"/>
              </a:ext>
            </a:extLst>
          </p:cNvPr>
          <p:cNvSpPr txBox="1"/>
          <p:nvPr/>
        </p:nvSpPr>
        <p:spPr>
          <a:xfrm>
            <a:off x="40448614" y="6141168"/>
            <a:ext cx="8990099" cy="23292402"/>
          </a:xfrm>
          <a:prstGeom prst="rect">
            <a:avLst/>
          </a:prstGeom>
          <a:noFill/>
        </p:spPr>
        <p:txBody>
          <a:bodyPr wrap="square" rtlCol="0">
            <a:spAutoFit/>
          </a:bodyPr>
          <a:lstStyle/>
          <a:p>
            <a:pPr>
              <a:lnSpc>
                <a:spcPct val="120000"/>
              </a:lnSpc>
            </a:pPr>
            <a:r>
              <a:rPr lang="en-US" sz="3600" dirty="0">
                <a:latin typeface="Lato Black" panose="020F0A02020204030203" pitchFamily="34" charset="0"/>
                <a:cs typeface="Arial" panose="020B0604020202020204" pitchFamily="34" charset="0"/>
              </a:rPr>
              <a:t>RESULTS</a:t>
            </a:r>
          </a:p>
          <a:p>
            <a:pPr marL="571500" indent="-571500">
              <a:lnSpc>
                <a:spcPct val="120000"/>
              </a:lnSpc>
              <a:buFont typeface="Arial" panose="020B0604020202020204" pitchFamily="34" charset="0"/>
              <a:buChar char="•"/>
            </a:pPr>
            <a:r>
              <a:rPr lang="en-US" sz="3600" dirty="0">
                <a:latin typeface="Lato" panose="020F0502020204030203" pitchFamily="34" charset="0"/>
                <a:cs typeface="Arial" panose="020B0604020202020204" pitchFamily="34" charset="0"/>
              </a:rPr>
              <a:t>Among students enrolled in calculus, nearly all Black female and Hispanic male students were on an academic track.</a:t>
            </a:r>
          </a:p>
          <a:p>
            <a:pPr marL="571500" indent="-571500">
              <a:lnSpc>
                <a:spcPct val="120000"/>
              </a:lnSpc>
              <a:buFont typeface="Arial" panose="020B0604020202020204" pitchFamily="34" charset="0"/>
              <a:buChar char="•"/>
            </a:pPr>
            <a:r>
              <a:rPr lang="en-US" sz="3600" dirty="0">
                <a:latin typeface="Lato" panose="020F0502020204030203" pitchFamily="34" charset="0"/>
                <a:cs typeface="Arial" panose="020B0604020202020204" pitchFamily="34" charset="0"/>
              </a:rPr>
              <a:t>Model most predictive for White male students and least predictive for Black female students.</a:t>
            </a:r>
          </a:p>
          <a:p>
            <a:pPr marL="571500" indent="-571500">
              <a:lnSpc>
                <a:spcPct val="120000"/>
              </a:lnSpc>
              <a:buFont typeface="Arial" panose="020B0604020202020204" pitchFamily="34" charset="0"/>
              <a:buChar char="•"/>
            </a:pPr>
            <a:r>
              <a:rPr lang="en-US" sz="3600" dirty="0">
                <a:latin typeface="Lato" panose="020F0502020204030203" pitchFamily="34" charset="0"/>
                <a:cs typeface="Arial" panose="020B0604020202020204" pitchFamily="34" charset="0"/>
              </a:rPr>
              <a:t>No motivational factor consistently predicted enrollment across groups.</a:t>
            </a:r>
          </a:p>
          <a:p>
            <a:pPr marL="571500" indent="-571500">
              <a:lnSpc>
                <a:spcPct val="120000"/>
              </a:lnSpc>
              <a:buFont typeface="Arial" panose="020B0604020202020204" pitchFamily="34" charset="0"/>
              <a:buChar char="•"/>
            </a:pPr>
            <a:r>
              <a:rPr lang="en-US" sz="3600" dirty="0">
                <a:latin typeface="Lato" panose="020F0502020204030203" pitchFamily="34" charset="0"/>
                <a:cs typeface="Arial" panose="020B0604020202020204" pitchFamily="34" charset="0"/>
              </a:rPr>
              <a:t>Curricular track predicted enrollment for nearly all groups. </a:t>
            </a:r>
          </a:p>
          <a:p>
            <a:pPr marL="571500" indent="-571500">
              <a:lnSpc>
                <a:spcPct val="120000"/>
              </a:lnSpc>
              <a:buFont typeface="Arial" panose="020B0604020202020204" pitchFamily="34" charset="0"/>
              <a:buChar char="•"/>
            </a:pPr>
            <a:r>
              <a:rPr lang="en-US" sz="3600" dirty="0">
                <a:latin typeface="Lato" panose="020F0502020204030203" pitchFamily="34" charset="0"/>
                <a:cs typeface="Arial" panose="020B0604020202020204" pitchFamily="34" charset="0"/>
              </a:rPr>
              <a:t>Few paths differed significantly between groups when compared directly.</a:t>
            </a:r>
            <a:endParaRPr lang="en-US" sz="3600" dirty="0">
              <a:latin typeface="Lato Black" panose="020F0A02020204030203" pitchFamily="34" charset="0"/>
              <a:cs typeface="Arial" panose="020B0604020202020204" pitchFamily="34" charset="0"/>
            </a:endParaRPr>
          </a:p>
          <a:p>
            <a:pPr>
              <a:lnSpc>
                <a:spcPct val="120000"/>
              </a:lnSpc>
            </a:pPr>
            <a:endParaRPr lang="en-US" sz="3600" dirty="0">
              <a:latin typeface="Lato Black" panose="020F0A02020204030203" pitchFamily="34" charset="0"/>
              <a:cs typeface="Arial" panose="020B0604020202020204" pitchFamily="34" charset="0"/>
            </a:endParaRPr>
          </a:p>
          <a:p>
            <a:pPr>
              <a:lnSpc>
                <a:spcPct val="120000"/>
              </a:lnSpc>
            </a:pPr>
            <a:endParaRPr lang="en-US" sz="3600" dirty="0">
              <a:latin typeface="Lato Black" panose="020F0A02020204030203" pitchFamily="34" charset="0"/>
              <a:cs typeface="Arial" panose="020B0604020202020204" pitchFamily="34" charset="0"/>
            </a:endParaRPr>
          </a:p>
          <a:p>
            <a:pPr>
              <a:lnSpc>
                <a:spcPct val="120000"/>
              </a:lnSpc>
            </a:pPr>
            <a:r>
              <a:rPr lang="en-US" sz="3600" dirty="0">
                <a:latin typeface="Lato Black" panose="020F0A02020204030203" pitchFamily="34" charset="0"/>
                <a:cs typeface="Arial" panose="020B0604020202020204" pitchFamily="34" charset="0"/>
              </a:rPr>
              <a:t>DISCUSSION</a:t>
            </a:r>
          </a:p>
          <a:p>
            <a:pPr marL="571500" indent="-571500">
              <a:lnSpc>
                <a:spcPct val="120000"/>
              </a:lnSpc>
              <a:buFont typeface="Arial" panose="020B0604020202020204" pitchFamily="34" charset="0"/>
              <a:buChar char="•"/>
            </a:pPr>
            <a:r>
              <a:rPr lang="en-US" sz="3600" dirty="0">
                <a:latin typeface="Lato" panose="020F0502020204030203" pitchFamily="34" charset="0"/>
              </a:rPr>
              <a:t>Given the model was less predictive for non-White male students, research must consider other potentially important factors in the STEM pathways, especially for Black female students (e.g., like role models).</a:t>
            </a:r>
          </a:p>
          <a:p>
            <a:pPr marL="571500" indent="-571500">
              <a:lnSpc>
                <a:spcPct val="120000"/>
              </a:lnSpc>
              <a:buFont typeface="Arial" panose="020B0604020202020204" pitchFamily="34" charset="0"/>
              <a:buChar char="•"/>
            </a:pPr>
            <a:r>
              <a:rPr lang="en-US" sz="3600" dirty="0">
                <a:latin typeface="Lato" panose="020F0502020204030203" pitchFamily="34" charset="0"/>
              </a:rPr>
              <a:t>Multiple identities (I.e., race/ethnicity and gender) must be taken into account  given the independent and collective implications for entry into and persistence in STEM pathways.</a:t>
            </a:r>
          </a:p>
          <a:p>
            <a:pPr marL="571500" indent="-571500">
              <a:lnSpc>
                <a:spcPct val="120000"/>
              </a:lnSpc>
              <a:buFont typeface="Arial" panose="020B0604020202020204" pitchFamily="34" charset="0"/>
              <a:buChar char="•"/>
            </a:pPr>
            <a:r>
              <a:rPr lang="en-US" sz="3600" dirty="0">
                <a:latin typeface="Lato" panose="020F0502020204030203" pitchFamily="34" charset="0"/>
              </a:rPr>
              <a:t>Curricular tracking  can present structural barriers that perpetuate disparities in course access and enrollment, and may undermine student motivation. Future research should consider the interplay of curricular tracking and student motivation in course enrollment.  </a:t>
            </a:r>
            <a:endParaRPr lang="en-US" sz="3600" dirty="0">
              <a:latin typeface="Lato" panose="020F0502020204030203" pitchFamily="34" charset="0"/>
              <a:cs typeface="Arial" panose="020B0604020202020204" pitchFamily="34" charset="0"/>
            </a:endParaRPr>
          </a:p>
        </p:txBody>
      </p:sp>
      <p:sp>
        <p:nvSpPr>
          <p:cNvPr id="29" name="TextBox 28">
            <a:extLst>
              <a:ext uri="{FF2B5EF4-FFF2-40B4-BE49-F238E27FC236}">
                <a16:creationId xmlns:a16="http://schemas.microsoft.com/office/drawing/2014/main" id="{F5ECD59F-354D-4E6A-BDBE-1042A62B8C4F}"/>
              </a:ext>
            </a:extLst>
          </p:cNvPr>
          <p:cNvSpPr txBox="1"/>
          <p:nvPr/>
        </p:nvSpPr>
        <p:spPr>
          <a:xfrm>
            <a:off x="293927" y="-16326"/>
            <a:ext cx="39718897" cy="2554545"/>
          </a:xfrm>
          <a:prstGeom prst="rect">
            <a:avLst/>
          </a:prstGeom>
          <a:noFill/>
          <a:ln>
            <a:noFill/>
          </a:ln>
        </p:spPr>
        <p:txBody>
          <a:bodyPr wrap="square" rtlCol="0">
            <a:spAutoFit/>
          </a:bodyPr>
          <a:lstStyle/>
          <a:p>
            <a:r>
              <a:rPr lang="en-US" sz="8000" b="1" i="1" dirty="0">
                <a:latin typeface="Lato" panose="020F0502020204030203" pitchFamily="34" charset="0"/>
                <a:cs typeface="Lato" panose="020F0502020204030203" pitchFamily="34" charset="0"/>
              </a:rPr>
              <a:t>High School Math Course Enrollment Among Strong Math Ability Students: Motivation and Context</a:t>
            </a:r>
            <a:endParaRPr lang="en-US" sz="8000" i="1" dirty="0">
              <a:latin typeface="Lato" panose="020F0502020204030203" pitchFamily="34" charset="0"/>
              <a:cs typeface="Lato" panose="020F0502020204030203" pitchFamily="34" charset="0"/>
            </a:endParaRPr>
          </a:p>
        </p:txBody>
      </p:sp>
      <p:sp>
        <p:nvSpPr>
          <p:cNvPr id="30" name="TextBox 29">
            <a:extLst>
              <a:ext uri="{FF2B5EF4-FFF2-40B4-BE49-F238E27FC236}">
                <a16:creationId xmlns:a16="http://schemas.microsoft.com/office/drawing/2014/main" id="{C8896619-6953-4449-9A3C-A61AD6AB2C79}"/>
              </a:ext>
            </a:extLst>
          </p:cNvPr>
          <p:cNvSpPr txBox="1"/>
          <p:nvPr/>
        </p:nvSpPr>
        <p:spPr>
          <a:xfrm>
            <a:off x="924150" y="3193358"/>
            <a:ext cx="7517322" cy="1446550"/>
          </a:xfrm>
          <a:prstGeom prst="rect">
            <a:avLst/>
          </a:prstGeom>
          <a:noFill/>
        </p:spPr>
        <p:txBody>
          <a:bodyPr wrap="square" rtlCol="0">
            <a:spAutoFit/>
          </a:bodyPr>
          <a:lstStyle/>
          <a:p>
            <a:pPr>
              <a:lnSpc>
                <a:spcPct val="100000"/>
              </a:lnSpc>
              <a:spcBef>
                <a:spcPts val="0"/>
              </a:spcBef>
            </a:pPr>
            <a:r>
              <a:rPr lang="en-US" sz="4400" dirty="0">
                <a:latin typeface="Lato" panose="020F0502020204030203" pitchFamily="34" charset="0"/>
                <a:cs typeface="Lato" panose="020F0502020204030203" pitchFamily="34" charset="0"/>
              </a:rPr>
              <a:t>Joy A. Thompson &amp; Susan Sonnenschein</a:t>
            </a:r>
            <a:endParaRPr lang="en-US" sz="4400" b="1" dirty="0">
              <a:latin typeface="Lato" panose="020F0502020204030203" pitchFamily="34" charset="0"/>
              <a:cs typeface="Lato" panose="020F0502020204030203" pitchFamily="34" charset="0"/>
            </a:endParaRPr>
          </a:p>
        </p:txBody>
      </p:sp>
      <p:sp>
        <p:nvSpPr>
          <p:cNvPr id="31" name="Graphic 18">
            <a:extLst>
              <a:ext uri="{FF2B5EF4-FFF2-40B4-BE49-F238E27FC236}">
                <a16:creationId xmlns:a16="http://schemas.microsoft.com/office/drawing/2014/main" id="{F5B6BCB8-E274-4409-AAF4-6A57A82756C5}"/>
              </a:ext>
            </a:extLst>
          </p:cNvPr>
          <p:cNvSpPr/>
          <p:nvPr/>
        </p:nvSpPr>
        <p:spPr>
          <a:xfrm>
            <a:off x="551691" y="3394154"/>
            <a:ext cx="259026" cy="311828"/>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236320F7-5495-724D-9E37-7B8286DCBFF4}"/>
              </a:ext>
            </a:extLst>
          </p:cNvPr>
          <p:cNvSpPr/>
          <p:nvPr/>
        </p:nvSpPr>
        <p:spPr>
          <a:xfrm>
            <a:off x="34706995" y="31999655"/>
            <a:ext cx="10417629"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Ins="5577840" rtlCol="0" anchor="b" anchorCtr="0">
            <a:spAutoFit/>
          </a:bodyPr>
          <a:lstStyle/>
          <a:p>
            <a:pPr algn="r"/>
            <a:r>
              <a:rPr lang="en-US" sz="40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jthomps1@umbc.edu</a:t>
            </a:r>
          </a:p>
        </p:txBody>
      </p:sp>
      <p:pic>
        <p:nvPicPr>
          <p:cNvPr id="19" name="Picture 9">
            <a:extLst>
              <a:ext uri="{FF2B5EF4-FFF2-40B4-BE49-F238E27FC236}">
                <a16:creationId xmlns:a16="http://schemas.microsoft.com/office/drawing/2014/main" id="{5EDCC33A-7931-4DF1-9E8C-0A9002C8C31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94607" y="0"/>
            <a:ext cx="70104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 name="Group 67">
            <a:extLst>
              <a:ext uri="{FF2B5EF4-FFF2-40B4-BE49-F238E27FC236}">
                <a16:creationId xmlns:a16="http://schemas.microsoft.com/office/drawing/2014/main" id="{D86CB89B-4169-4CCD-8FA4-4EFD4BA40B19}"/>
              </a:ext>
            </a:extLst>
          </p:cNvPr>
          <p:cNvGrpSpPr/>
          <p:nvPr/>
        </p:nvGrpSpPr>
        <p:grpSpPr>
          <a:xfrm>
            <a:off x="293927" y="17068638"/>
            <a:ext cx="10747019" cy="9312452"/>
            <a:chOff x="14295" y="76200"/>
            <a:chExt cx="8827201" cy="6713497"/>
          </a:xfrm>
        </p:grpSpPr>
        <p:cxnSp>
          <p:nvCxnSpPr>
            <p:cNvPr id="69" name="Straight Arrow Connector 68">
              <a:extLst>
                <a:ext uri="{FF2B5EF4-FFF2-40B4-BE49-F238E27FC236}">
                  <a16:creationId xmlns:a16="http://schemas.microsoft.com/office/drawing/2014/main" id="{D5855D6F-1823-4D37-ABAA-23AC6A647394}"/>
                </a:ext>
              </a:extLst>
            </p:cNvPr>
            <p:cNvCxnSpPr>
              <a:cxnSpLocks/>
              <a:stCxn id="92" idx="3"/>
              <a:endCxn id="89" idx="1"/>
            </p:cNvCxnSpPr>
            <p:nvPr/>
          </p:nvCxnSpPr>
          <p:spPr>
            <a:xfrm flipV="1">
              <a:off x="2457403" y="3850049"/>
              <a:ext cx="2111233" cy="2305898"/>
            </a:xfrm>
            <a:prstGeom prst="straightConnector1">
              <a:avLst/>
            </a:prstGeom>
            <a:noFill/>
            <a:ln w="9525" cap="flat" cmpd="sng" algn="ctr">
              <a:solidFill>
                <a:sysClr val="windowText" lastClr="000000"/>
              </a:solidFill>
              <a:prstDash val="solid"/>
              <a:tailEnd type="arrow"/>
            </a:ln>
            <a:effectLst/>
          </p:spPr>
        </p:cxnSp>
        <p:grpSp>
          <p:nvGrpSpPr>
            <p:cNvPr id="70" name="Group 69">
              <a:extLst>
                <a:ext uri="{FF2B5EF4-FFF2-40B4-BE49-F238E27FC236}">
                  <a16:creationId xmlns:a16="http://schemas.microsoft.com/office/drawing/2014/main" id="{DB8AFE8F-26FD-41D7-B00E-183FD5273095}"/>
                </a:ext>
              </a:extLst>
            </p:cNvPr>
            <p:cNvGrpSpPr/>
            <p:nvPr/>
          </p:nvGrpSpPr>
          <p:grpSpPr>
            <a:xfrm>
              <a:off x="14295" y="2227745"/>
              <a:ext cx="8827201" cy="4561952"/>
              <a:chOff x="4584157" y="1494434"/>
              <a:chExt cx="4710263" cy="4561952"/>
            </a:xfrm>
          </p:grpSpPr>
          <p:grpSp>
            <p:nvGrpSpPr>
              <p:cNvPr id="82" name="Group 81">
                <a:extLst>
                  <a:ext uri="{FF2B5EF4-FFF2-40B4-BE49-F238E27FC236}">
                    <a16:creationId xmlns:a16="http://schemas.microsoft.com/office/drawing/2014/main" id="{FBDB2BD3-A493-4CBA-8A91-79F4B2AD79E6}"/>
                  </a:ext>
                </a:extLst>
              </p:cNvPr>
              <p:cNvGrpSpPr/>
              <p:nvPr/>
            </p:nvGrpSpPr>
            <p:grpSpPr>
              <a:xfrm>
                <a:off x="4584157" y="1494434"/>
                <a:ext cx="4710263" cy="4561952"/>
                <a:chOff x="4546057" y="1525036"/>
                <a:chExt cx="4710263" cy="4561952"/>
              </a:xfrm>
            </p:grpSpPr>
            <p:sp>
              <p:nvSpPr>
                <p:cNvPr id="89" name="Rounded Rectangle 5">
                  <a:extLst>
                    <a:ext uri="{FF2B5EF4-FFF2-40B4-BE49-F238E27FC236}">
                      <a16:creationId xmlns:a16="http://schemas.microsoft.com/office/drawing/2014/main" id="{437BD55B-82D6-4641-8D96-EDFC07F95D2B}"/>
                    </a:ext>
                  </a:extLst>
                </p:cNvPr>
                <p:cNvSpPr/>
                <p:nvPr/>
              </p:nvSpPr>
              <p:spPr>
                <a:xfrm>
                  <a:off x="6976289" y="2664283"/>
                  <a:ext cx="1705235" cy="966114"/>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a:ea typeface="+mn-ea"/>
                    <a:cs typeface="+mn-cs"/>
                  </a:endParaRPr>
                </a:p>
              </p:txBody>
            </p:sp>
            <p:sp>
              <p:nvSpPr>
                <p:cNvPr id="90" name="Rounded Rectangle 12">
                  <a:extLst>
                    <a:ext uri="{FF2B5EF4-FFF2-40B4-BE49-F238E27FC236}">
                      <a16:creationId xmlns:a16="http://schemas.microsoft.com/office/drawing/2014/main" id="{DFBD7A90-C2BF-412B-AF6B-8BCFA8F039F2}"/>
                    </a:ext>
                  </a:extLst>
                </p:cNvPr>
                <p:cNvSpPr/>
                <p:nvPr/>
              </p:nvSpPr>
              <p:spPr>
                <a:xfrm>
                  <a:off x="6896762" y="4166059"/>
                  <a:ext cx="1205422" cy="771741"/>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91" name="Rounded Rectangle 18">
                  <a:extLst>
                    <a:ext uri="{FF2B5EF4-FFF2-40B4-BE49-F238E27FC236}">
                      <a16:creationId xmlns:a16="http://schemas.microsoft.com/office/drawing/2014/main" id="{3A10C714-FE2A-42F3-9364-0C95FC2ED22E}"/>
                    </a:ext>
                  </a:extLst>
                </p:cNvPr>
                <p:cNvSpPr/>
                <p:nvPr/>
              </p:nvSpPr>
              <p:spPr>
                <a:xfrm>
                  <a:off x="7338879" y="1525036"/>
                  <a:ext cx="584042" cy="490979"/>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92" name="Rounded Rectangle 27">
                  <a:extLst>
                    <a:ext uri="{FF2B5EF4-FFF2-40B4-BE49-F238E27FC236}">
                      <a16:creationId xmlns:a16="http://schemas.microsoft.com/office/drawing/2014/main" id="{A95DE4A4-A9D5-418D-AAA0-780B34A4E4DA}"/>
                    </a:ext>
                  </a:extLst>
                </p:cNvPr>
                <p:cNvSpPr/>
                <p:nvPr/>
              </p:nvSpPr>
              <p:spPr>
                <a:xfrm>
                  <a:off x="4547909" y="4977818"/>
                  <a:ext cx="1301810" cy="950839"/>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cxnSp>
              <p:nvCxnSpPr>
                <p:cNvPr id="93" name="Straight Arrow Connector 92">
                  <a:extLst>
                    <a:ext uri="{FF2B5EF4-FFF2-40B4-BE49-F238E27FC236}">
                      <a16:creationId xmlns:a16="http://schemas.microsoft.com/office/drawing/2014/main" id="{34DF69FF-73F3-4FA1-BD4B-D56AFB401D92}"/>
                    </a:ext>
                  </a:extLst>
                </p:cNvPr>
                <p:cNvCxnSpPr>
                  <a:cxnSpLocks/>
                  <a:stCxn id="91" idx="2"/>
                </p:cNvCxnSpPr>
                <p:nvPr/>
              </p:nvCxnSpPr>
              <p:spPr>
                <a:xfrm>
                  <a:off x="7630900" y="2016015"/>
                  <a:ext cx="0" cy="648268"/>
                </a:xfrm>
                <a:prstGeom prst="straightConnector1">
                  <a:avLst/>
                </a:prstGeom>
                <a:noFill/>
                <a:ln w="9525" cap="flat" cmpd="sng" algn="ctr">
                  <a:solidFill>
                    <a:sysClr val="windowText" lastClr="000000"/>
                  </a:solidFill>
                  <a:prstDash val="solid"/>
                  <a:tailEnd type="arrow"/>
                </a:ln>
                <a:effectLst/>
              </p:spPr>
            </p:cxnSp>
            <p:sp>
              <p:nvSpPr>
                <p:cNvPr id="94" name="TextBox 93">
                  <a:extLst>
                    <a:ext uri="{FF2B5EF4-FFF2-40B4-BE49-F238E27FC236}">
                      <a16:creationId xmlns:a16="http://schemas.microsoft.com/office/drawing/2014/main" id="{F5980F07-4D47-454C-84CF-72AEBBB90116}"/>
                    </a:ext>
                  </a:extLst>
                </p:cNvPr>
                <p:cNvSpPr txBox="1"/>
                <p:nvPr/>
              </p:nvSpPr>
              <p:spPr>
                <a:xfrm>
                  <a:off x="8135595" y="4227662"/>
                  <a:ext cx="1120725"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9</a:t>
                  </a:r>
                  <a:r>
                    <a:rPr kumimoji="0" lang="en-US" sz="2800" b="0" i="0" u="none" strike="noStrike" kern="0" cap="none" spc="0" normalizeH="0" baseline="30000" noProof="0" dirty="0">
                      <a:ln>
                        <a:noFill/>
                      </a:ln>
                      <a:solidFill>
                        <a:prstClr val="black"/>
                      </a:solidFill>
                      <a:effectLst/>
                      <a:uLnTx/>
                      <a:uFillTx/>
                    </a:rPr>
                    <a:t>th</a:t>
                  </a:r>
                  <a:r>
                    <a:rPr kumimoji="0" lang="en-US" sz="2800" b="0" i="0" u="none" strike="noStrike" kern="0" cap="none" spc="0" normalizeH="0" baseline="0" noProof="0" dirty="0">
                      <a:ln>
                        <a:noFill/>
                      </a:ln>
                      <a:solidFill>
                        <a:prstClr val="black"/>
                      </a:solidFill>
                      <a:effectLst/>
                      <a:uLnTx/>
                      <a:uFillTx/>
                    </a:rPr>
                    <a:t> grade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math course</a:t>
                  </a:r>
                </a:p>
              </p:txBody>
            </p:sp>
            <p:sp>
              <p:nvSpPr>
                <p:cNvPr id="95" name="TextBox 94">
                  <a:extLst>
                    <a:ext uri="{FF2B5EF4-FFF2-40B4-BE49-F238E27FC236}">
                      <a16:creationId xmlns:a16="http://schemas.microsoft.com/office/drawing/2014/main" id="{1FC5101F-6692-4ED9-A93A-F13636922411}"/>
                    </a:ext>
                  </a:extLst>
                </p:cNvPr>
                <p:cNvSpPr txBox="1"/>
                <p:nvPr/>
              </p:nvSpPr>
              <p:spPr>
                <a:xfrm>
                  <a:off x="7161337" y="2921537"/>
                  <a:ext cx="127605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12</a:t>
                  </a:r>
                  <a:r>
                    <a:rPr kumimoji="0" lang="en-US" sz="2800" b="0" i="0" u="none" strike="noStrike" kern="0" cap="none" spc="0" normalizeH="0" baseline="30000" noProof="0" dirty="0">
                      <a:ln>
                        <a:noFill/>
                      </a:ln>
                      <a:solidFill>
                        <a:prstClr val="black"/>
                      </a:solidFill>
                      <a:effectLst/>
                      <a:uLnTx/>
                      <a:uFillTx/>
                    </a:rPr>
                    <a:t>th</a:t>
                  </a:r>
                  <a:r>
                    <a:rPr kumimoji="0" lang="en-US" sz="2800" b="0" i="0" u="none" strike="noStrike" kern="0" cap="none" spc="0" normalizeH="0" baseline="0" noProof="0" dirty="0">
                      <a:ln>
                        <a:noFill/>
                      </a:ln>
                      <a:solidFill>
                        <a:prstClr val="black"/>
                      </a:solidFill>
                      <a:effectLst/>
                      <a:uLnTx/>
                      <a:uFillTx/>
                    </a:rPr>
                    <a:t> grade math</a:t>
                  </a:r>
                </a:p>
              </p:txBody>
            </p:sp>
            <p:sp>
              <p:nvSpPr>
                <p:cNvPr id="96" name="TextBox 95">
                  <a:extLst>
                    <a:ext uri="{FF2B5EF4-FFF2-40B4-BE49-F238E27FC236}">
                      <a16:creationId xmlns:a16="http://schemas.microsoft.com/office/drawing/2014/main" id="{0E5A3F4E-92D3-4C3E-9F0F-A02BD016ADD8}"/>
                    </a:ext>
                  </a:extLst>
                </p:cNvPr>
                <p:cNvSpPr txBox="1"/>
                <p:nvPr/>
              </p:nvSpPr>
              <p:spPr>
                <a:xfrm>
                  <a:off x="7324885" y="1579767"/>
                  <a:ext cx="58404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Track</a:t>
                  </a:r>
                </a:p>
              </p:txBody>
            </p:sp>
            <p:sp>
              <p:nvSpPr>
                <p:cNvPr id="97" name="TextBox 96">
                  <a:extLst>
                    <a:ext uri="{FF2B5EF4-FFF2-40B4-BE49-F238E27FC236}">
                      <a16:creationId xmlns:a16="http://schemas.microsoft.com/office/drawing/2014/main" id="{132905A2-4D40-45B4-B0CF-CDF6ED2B1308}"/>
                    </a:ext>
                  </a:extLst>
                </p:cNvPr>
                <p:cNvSpPr txBox="1"/>
                <p:nvPr/>
              </p:nvSpPr>
              <p:spPr>
                <a:xfrm>
                  <a:off x="4546057" y="5132881"/>
                  <a:ext cx="1383131"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Encouragement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From Others </a:t>
                  </a:r>
                </a:p>
              </p:txBody>
            </p:sp>
            <p:sp>
              <p:nvSpPr>
                <p:cNvPr id="98" name="TextBox 97">
                  <a:extLst>
                    <a:ext uri="{FF2B5EF4-FFF2-40B4-BE49-F238E27FC236}">
                      <a16:creationId xmlns:a16="http://schemas.microsoft.com/office/drawing/2014/main" id="{8E0882A8-5D2C-4160-ABD6-1ED15CA379AA}"/>
                    </a:ext>
                  </a:extLst>
                </p:cNvPr>
                <p:cNvSpPr txBox="1"/>
                <p:nvPr/>
              </p:nvSpPr>
              <p:spPr>
                <a:xfrm>
                  <a:off x="4691961" y="1811130"/>
                  <a:ext cx="124289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Competence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Beliefs</a:t>
                  </a:r>
                </a:p>
              </p:txBody>
            </p:sp>
            <p:sp>
              <p:nvSpPr>
                <p:cNvPr id="99" name="TextBox 98">
                  <a:extLst>
                    <a:ext uri="{FF2B5EF4-FFF2-40B4-BE49-F238E27FC236}">
                      <a16:creationId xmlns:a16="http://schemas.microsoft.com/office/drawing/2014/main" id="{D7FE4A0A-84D8-4E69-82DF-A4897E129CEA}"/>
                    </a:ext>
                  </a:extLst>
                </p:cNvPr>
                <p:cNvSpPr txBox="1"/>
                <p:nvPr/>
              </p:nvSpPr>
              <p:spPr>
                <a:xfrm>
                  <a:off x="4701383" y="2737501"/>
                  <a:ext cx="1174748"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Intrinsic Value</a:t>
                  </a:r>
                </a:p>
              </p:txBody>
            </p:sp>
            <p:sp>
              <p:nvSpPr>
                <p:cNvPr id="100" name="TextBox 99">
                  <a:extLst>
                    <a:ext uri="{FF2B5EF4-FFF2-40B4-BE49-F238E27FC236}">
                      <a16:creationId xmlns:a16="http://schemas.microsoft.com/office/drawing/2014/main" id="{89E392AD-4107-486F-97F0-82A28272636C}"/>
                    </a:ext>
                  </a:extLst>
                </p:cNvPr>
                <p:cNvSpPr txBox="1"/>
                <p:nvPr/>
              </p:nvSpPr>
              <p:spPr>
                <a:xfrm>
                  <a:off x="4664590" y="3561347"/>
                  <a:ext cx="1236901"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Attainment Value</a:t>
                  </a:r>
                </a:p>
              </p:txBody>
            </p:sp>
            <p:sp>
              <p:nvSpPr>
                <p:cNvPr id="101" name="TextBox 100">
                  <a:extLst>
                    <a:ext uri="{FF2B5EF4-FFF2-40B4-BE49-F238E27FC236}">
                      <a16:creationId xmlns:a16="http://schemas.microsoft.com/office/drawing/2014/main" id="{BE35FCD5-B23F-4F61-A1F3-28BCD9D5290B}"/>
                    </a:ext>
                  </a:extLst>
                </p:cNvPr>
                <p:cNvSpPr txBox="1"/>
                <p:nvPr/>
              </p:nvSpPr>
              <p:spPr>
                <a:xfrm>
                  <a:off x="4659726" y="4227663"/>
                  <a:ext cx="1220488"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Utility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Value</a:t>
                  </a:r>
                </a:p>
              </p:txBody>
            </p:sp>
          </p:grpSp>
          <p:cxnSp>
            <p:nvCxnSpPr>
              <p:cNvPr id="83" name="Straight Arrow Connector 82">
                <a:extLst>
                  <a:ext uri="{FF2B5EF4-FFF2-40B4-BE49-F238E27FC236}">
                    <a16:creationId xmlns:a16="http://schemas.microsoft.com/office/drawing/2014/main" id="{DB71C57F-28EA-4FE9-83EB-524766AB2F48}"/>
                  </a:ext>
                </a:extLst>
              </p:cNvPr>
              <p:cNvCxnSpPr>
                <a:cxnSpLocks/>
                <a:stCxn id="75" idx="3"/>
                <a:endCxn id="89" idx="1"/>
              </p:cNvCxnSpPr>
              <p:nvPr/>
            </p:nvCxnSpPr>
            <p:spPr>
              <a:xfrm>
                <a:off x="5896152" y="2103391"/>
                <a:ext cx="1118237" cy="1013347"/>
              </a:xfrm>
              <a:prstGeom prst="straightConnector1">
                <a:avLst/>
              </a:prstGeom>
              <a:noFill/>
              <a:ln w="9525" cap="flat" cmpd="sng" algn="ctr">
                <a:solidFill>
                  <a:sysClr val="windowText" lastClr="000000"/>
                </a:solidFill>
                <a:prstDash val="solid"/>
                <a:tailEnd type="arrow"/>
              </a:ln>
              <a:effectLst/>
            </p:spPr>
          </p:cxnSp>
          <p:cxnSp>
            <p:nvCxnSpPr>
              <p:cNvPr id="84" name="Straight Arrow Connector 83">
                <a:extLst>
                  <a:ext uri="{FF2B5EF4-FFF2-40B4-BE49-F238E27FC236}">
                    <a16:creationId xmlns:a16="http://schemas.microsoft.com/office/drawing/2014/main" id="{498BC227-4847-47B2-9076-CE49791242A6}"/>
                  </a:ext>
                </a:extLst>
              </p:cNvPr>
              <p:cNvCxnSpPr>
                <a:cxnSpLocks/>
                <a:stCxn id="76" idx="3"/>
                <a:endCxn id="89" idx="1"/>
              </p:cNvCxnSpPr>
              <p:nvPr/>
            </p:nvCxnSpPr>
            <p:spPr>
              <a:xfrm>
                <a:off x="5896151" y="2876331"/>
                <a:ext cx="1118237" cy="240407"/>
              </a:xfrm>
              <a:prstGeom prst="straightConnector1">
                <a:avLst/>
              </a:prstGeom>
              <a:noFill/>
              <a:ln w="9525" cap="flat" cmpd="sng" algn="ctr">
                <a:solidFill>
                  <a:sysClr val="windowText" lastClr="000000"/>
                </a:solidFill>
                <a:prstDash val="solid"/>
                <a:tailEnd type="arrow"/>
              </a:ln>
              <a:effectLst/>
            </p:spPr>
          </p:cxnSp>
          <p:cxnSp>
            <p:nvCxnSpPr>
              <p:cNvPr id="85" name="Straight Arrow Connector 84">
                <a:extLst>
                  <a:ext uri="{FF2B5EF4-FFF2-40B4-BE49-F238E27FC236}">
                    <a16:creationId xmlns:a16="http://schemas.microsoft.com/office/drawing/2014/main" id="{B09D4098-780A-46D8-989E-E6643DA5E4E8}"/>
                  </a:ext>
                </a:extLst>
              </p:cNvPr>
              <p:cNvCxnSpPr>
                <a:cxnSpLocks/>
                <a:stCxn id="77" idx="3"/>
                <a:endCxn id="89" idx="1"/>
              </p:cNvCxnSpPr>
              <p:nvPr/>
            </p:nvCxnSpPr>
            <p:spPr>
              <a:xfrm flipV="1">
                <a:off x="5896150" y="3116738"/>
                <a:ext cx="1118239" cy="577096"/>
              </a:xfrm>
              <a:prstGeom prst="straightConnector1">
                <a:avLst/>
              </a:prstGeom>
              <a:noFill/>
              <a:ln w="9525" cap="flat" cmpd="sng" algn="ctr">
                <a:solidFill>
                  <a:sysClr val="windowText" lastClr="000000"/>
                </a:solidFill>
                <a:prstDash val="solid"/>
                <a:tailEnd type="arrow"/>
              </a:ln>
              <a:effectLst/>
            </p:spPr>
          </p:cxnSp>
          <p:cxnSp>
            <p:nvCxnSpPr>
              <p:cNvPr id="86" name="Straight Arrow Connector 85">
                <a:extLst>
                  <a:ext uri="{FF2B5EF4-FFF2-40B4-BE49-F238E27FC236}">
                    <a16:creationId xmlns:a16="http://schemas.microsoft.com/office/drawing/2014/main" id="{AAF4C6CB-C852-4F6A-95DD-2EB66EAFB420}"/>
                  </a:ext>
                </a:extLst>
              </p:cNvPr>
              <p:cNvCxnSpPr>
                <a:cxnSpLocks/>
                <a:stCxn id="78" idx="3"/>
                <a:endCxn id="89" idx="1"/>
              </p:cNvCxnSpPr>
              <p:nvPr/>
            </p:nvCxnSpPr>
            <p:spPr>
              <a:xfrm flipV="1">
                <a:off x="5896151" y="3116738"/>
                <a:ext cx="1118238" cy="1380060"/>
              </a:xfrm>
              <a:prstGeom prst="straightConnector1">
                <a:avLst/>
              </a:prstGeom>
              <a:noFill/>
              <a:ln w="9525" cap="flat" cmpd="sng" algn="ctr">
                <a:solidFill>
                  <a:sysClr val="windowText" lastClr="000000"/>
                </a:solidFill>
                <a:prstDash val="solid"/>
                <a:tailEnd type="arrow"/>
              </a:ln>
              <a:effectLst/>
            </p:spPr>
          </p:cxnSp>
          <p:cxnSp>
            <p:nvCxnSpPr>
              <p:cNvPr id="87" name="Straight Arrow Connector 86">
                <a:extLst>
                  <a:ext uri="{FF2B5EF4-FFF2-40B4-BE49-F238E27FC236}">
                    <a16:creationId xmlns:a16="http://schemas.microsoft.com/office/drawing/2014/main" id="{77A3EDF2-D430-4F54-A1F5-496049E6E648}"/>
                  </a:ext>
                </a:extLst>
              </p:cNvPr>
              <p:cNvCxnSpPr/>
              <p:nvPr/>
            </p:nvCxnSpPr>
            <p:spPr>
              <a:xfrm flipV="1">
                <a:off x="7672685" y="3599795"/>
                <a:ext cx="0" cy="535662"/>
              </a:xfrm>
              <a:prstGeom prst="straightConnector1">
                <a:avLst/>
              </a:prstGeom>
              <a:noFill/>
              <a:ln w="9525" cap="flat" cmpd="sng" algn="ctr">
                <a:solidFill>
                  <a:sysClr val="windowText" lastClr="000000"/>
                </a:solidFill>
                <a:prstDash val="solid"/>
                <a:tailEnd type="arrow"/>
              </a:ln>
              <a:effectLst/>
            </p:spPr>
          </p:cxnSp>
          <p:sp>
            <p:nvSpPr>
              <p:cNvPr id="88" name="TextBox 87">
                <a:extLst>
                  <a:ext uri="{FF2B5EF4-FFF2-40B4-BE49-F238E27FC236}">
                    <a16:creationId xmlns:a16="http://schemas.microsoft.com/office/drawing/2014/main" id="{D2886682-D846-4A1F-B528-6D4DE299D075}"/>
                  </a:ext>
                </a:extLst>
              </p:cNvPr>
              <p:cNvSpPr txBox="1"/>
              <p:nvPr/>
            </p:nvSpPr>
            <p:spPr>
              <a:xfrm>
                <a:off x="8066543" y="1530401"/>
                <a:ext cx="58404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SES</a:t>
                </a:r>
              </a:p>
            </p:txBody>
          </p:sp>
        </p:grpSp>
        <p:sp>
          <p:nvSpPr>
            <p:cNvPr id="71" name="Rectangle 70">
              <a:extLst>
                <a:ext uri="{FF2B5EF4-FFF2-40B4-BE49-F238E27FC236}">
                  <a16:creationId xmlns:a16="http://schemas.microsoft.com/office/drawing/2014/main" id="{B9E3FDC1-6325-451A-B799-06CC3C197662}"/>
                </a:ext>
              </a:extLst>
            </p:cNvPr>
            <p:cNvSpPr/>
            <p:nvPr/>
          </p:nvSpPr>
          <p:spPr>
            <a:xfrm>
              <a:off x="4945059" y="76200"/>
              <a:ext cx="3300507" cy="196103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CC930785-88FD-47AC-A467-CA563B758324}"/>
                </a:ext>
              </a:extLst>
            </p:cNvPr>
            <p:cNvSpPr txBox="1"/>
            <p:nvPr/>
          </p:nvSpPr>
          <p:spPr>
            <a:xfrm>
              <a:off x="5028350" y="135109"/>
              <a:ext cx="3300507" cy="19303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Group 1: White Male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Group 2: White 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Group 3: Hispanic Male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Group 4: Hispanic 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Group 5 Black Male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Group 6: Black Female</a:t>
              </a:r>
            </a:p>
          </p:txBody>
        </p:sp>
        <p:sp>
          <p:nvSpPr>
            <p:cNvPr id="73" name="Rounded Rectangle 54">
              <a:extLst>
                <a:ext uri="{FF2B5EF4-FFF2-40B4-BE49-F238E27FC236}">
                  <a16:creationId xmlns:a16="http://schemas.microsoft.com/office/drawing/2014/main" id="{7C8004C8-17A2-420E-8C65-8C616F32EE87}"/>
                </a:ext>
              </a:extLst>
            </p:cNvPr>
            <p:cNvSpPr/>
            <p:nvPr/>
          </p:nvSpPr>
          <p:spPr>
            <a:xfrm>
              <a:off x="6741218" y="4853127"/>
              <a:ext cx="2021777" cy="807952"/>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0EE89EF6-E0C5-4E27-8A09-22F46B0BF4B8}"/>
                </a:ext>
              </a:extLst>
            </p:cNvPr>
            <p:cNvSpPr txBox="1"/>
            <p:nvPr/>
          </p:nvSpPr>
          <p:spPr>
            <a:xfrm>
              <a:off x="4324933" y="4861150"/>
              <a:ext cx="2456458" cy="95194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9</a:t>
              </a:r>
              <a:r>
                <a:rPr kumimoji="0" lang="en-US" sz="2800" b="0" i="0" u="none" strike="noStrike" kern="0" cap="none" spc="0" normalizeH="0" baseline="30000" noProof="0" dirty="0">
                  <a:ln>
                    <a:noFill/>
                  </a:ln>
                  <a:solidFill>
                    <a:prstClr val="black"/>
                  </a:solidFill>
                  <a:effectLst/>
                  <a:uLnTx/>
                  <a:uFillTx/>
                </a:rPr>
                <a:t>th</a:t>
              </a:r>
              <a:r>
                <a:rPr kumimoji="0" lang="en-US" sz="2800" b="0" i="0" u="none" strike="noStrike" kern="0" cap="none" spc="0" normalizeH="0" baseline="0" noProof="0" dirty="0">
                  <a:ln>
                    <a:noFill/>
                  </a:ln>
                  <a:solidFill>
                    <a:prstClr val="black"/>
                  </a:solidFill>
                  <a:effectLst/>
                  <a:uLnTx/>
                  <a:uFillTx/>
                </a:rPr>
                <a:t> grade std.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math score</a:t>
              </a:r>
            </a:p>
          </p:txBody>
        </p:sp>
        <p:sp>
          <p:nvSpPr>
            <p:cNvPr id="75" name="Rounded Rectangle 27">
              <a:extLst>
                <a:ext uri="{FF2B5EF4-FFF2-40B4-BE49-F238E27FC236}">
                  <a16:creationId xmlns:a16="http://schemas.microsoft.com/office/drawing/2014/main" id="{6ECB6FE4-B704-4793-A85C-7EF365F1805E}"/>
                </a:ext>
              </a:extLst>
            </p:cNvPr>
            <p:cNvSpPr/>
            <p:nvPr/>
          </p:nvSpPr>
          <p:spPr>
            <a:xfrm>
              <a:off x="271502" y="2479420"/>
              <a:ext cx="2201520" cy="714563"/>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76" name="Rounded Rectangle 27">
              <a:extLst>
                <a:ext uri="{FF2B5EF4-FFF2-40B4-BE49-F238E27FC236}">
                  <a16:creationId xmlns:a16="http://schemas.microsoft.com/office/drawing/2014/main" id="{700F4DB7-1009-4DC5-8125-5C5314D038C3}"/>
                </a:ext>
              </a:extLst>
            </p:cNvPr>
            <p:cNvSpPr/>
            <p:nvPr/>
          </p:nvSpPr>
          <p:spPr>
            <a:xfrm>
              <a:off x="285782" y="3246697"/>
              <a:ext cx="2187238" cy="725890"/>
            </a:xfrm>
            <a:prstGeom prst="roundRect">
              <a:avLst>
                <a:gd name="adj" fmla="val 16667"/>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77" name="Rounded Rectangle 27">
              <a:extLst>
                <a:ext uri="{FF2B5EF4-FFF2-40B4-BE49-F238E27FC236}">
                  <a16:creationId xmlns:a16="http://schemas.microsoft.com/office/drawing/2014/main" id="{3F9DF11F-AAC8-4BA5-9597-FAAA361A5F2A}"/>
                </a:ext>
              </a:extLst>
            </p:cNvPr>
            <p:cNvSpPr/>
            <p:nvPr/>
          </p:nvSpPr>
          <p:spPr>
            <a:xfrm>
              <a:off x="271499" y="4047525"/>
              <a:ext cx="2201519" cy="759240"/>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78" name="Rounded Rectangle 27">
              <a:extLst>
                <a:ext uri="{FF2B5EF4-FFF2-40B4-BE49-F238E27FC236}">
                  <a16:creationId xmlns:a16="http://schemas.microsoft.com/office/drawing/2014/main" id="{210F928C-B25A-4F33-99C8-78962F389ABF}"/>
                </a:ext>
              </a:extLst>
            </p:cNvPr>
            <p:cNvSpPr/>
            <p:nvPr/>
          </p:nvSpPr>
          <p:spPr>
            <a:xfrm>
              <a:off x="303810" y="4854747"/>
              <a:ext cx="2169209" cy="750723"/>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79" name="Rounded Rectangle 18">
              <a:extLst>
                <a:ext uri="{FF2B5EF4-FFF2-40B4-BE49-F238E27FC236}">
                  <a16:creationId xmlns:a16="http://schemas.microsoft.com/office/drawing/2014/main" id="{23285F56-CBDE-4054-8B39-615486DAD0F3}"/>
                </a:ext>
              </a:extLst>
            </p:cNvPr>
            <p:cNvSpPr/>
            <p:nvPr/>
          </p:nvSpPr>
          <p:spPr>
            <a:xfrm>
              <a:off x="6526688" y="2248096"/>
              <a:ext cx="1094516" cy="490979"/>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cxnSp>
          <p:nvCxnSpPr>
            <p:cNvPr id="80" name="Straight Arrow Connector 79">
              <a:extLst>
                <a:ext uri="{FF2B5EF4-FFF2-40B4-BE49-F238E27FC236}">
                  <a16:creationId xmlns:a16="http://schemas.microsoft.com/office/drawing/2014/main" id="{A49F685C-E725-4270-868B-2667F3FE290D}"/>
                </a:ext>
              </a:extLst>
            </p:cNvPr>
            <p:cNvCxnSpPr>
              <a:cxnSpLocks/>
            </p:cNvCxnSpPr>
            <p:nvPr/>
          </p:nvCxnSpPr>
          <p:spPr>
            <a:xfrm>
              <a:off x="7073946" y="2739075"/>
              <a:ext cx="0" cy="648268"/>
            </a:xfrm>
            <a:prstGeom prst="straightConnector1">
              <a:avLst/>
            </a:prstGeom>
            <a:noFill/>
            <a:ln w="9525" cap="flat" cmpd="sng" algn="ctr">
              <a:solidFill>
                <a:sysClr val="windowText" lastClr="000000"/>
              </a:solidFill>
              <a:prstDash val="solid"/>
              <a:tailEnd type="arrow"/>
            </a:ln>
            <a:effectLst/>
          </p:spPr>
        </p:cxnSp>
        <p:cxnSp>
          <p:nvCxnSpPr>
            <p:cNvPr id="81" name="Straight Arrow Connector 80">
              <a:extLst>
                <a:ext uri="{FF2B5EF4-FFF2-40B4-BE49-F238E27FC236}">
                  <a16:creationId xmlns:a16="http://schemas.microsoft.com/office/drawing/2014/main" id="{207950AE-51BE-4E2B-A350-88EA044F9B60}"/>
                </a:ext>
              </a:extLst>
            </p:cNvPr>
            <p:cNvCxnSpPr/>
            <p:nvPr/>
          </p:nvCxnSpPr>
          <p:spPr>
            <a:xfrm flipV="1">
              <a:off x="7114723" y="4329712"/>
              <a:ext cx="0" cy="535662"/>
            </a:xfrm>
            <a:prstGeom prst="straightConnector1">
              <a:avLst/>
            </a:prstGeom>
            <a:noFill/>
            <a:ln w="9525" cap="flat" cmpd="sng" algn="ctr">
              <a:solidFill>
                <a:sysClr val="windowText" lastClr="000000"/>
              </a:solidFill>
              <a:prstDash val="solid"/>
              <a:tailEnd type="arrow"/>
            </a:ln>
            <a:effectLst/>
          </p:spPr>
        </p:cxnSp>
      </p:grpSp>
      <p:graphicFrame>
        <p:nvGraphicFramePr>
          <p:cNvPr id="1039" name="Table 1038">
            <a:extLst>
              <a:ext uri="{FF2B5EF4-FFF2-40B4-BE49-F238E27FC236}">
                <a16:creationId xmlns:a16="http://schemas.microsoft.com/office/drawing/2014/main" id="{4F3692D5-784A-41A5-B509-C192CC4CD862}"/>
              </a:ext>
            </a:extLst>
          </p:cNvPr>
          <p:cNvGraphicFramePr>
            <a:graphicFrameLocks noGrp="1"/>
          </p:cNvGraphicFramePr>
          <p:nvPr>
            <p:extLst>
              <p:ext uri="{D42A27DB-BD31-4B8C-83A1-F6EECF244321}">
                <p14:modId xmlns:p14="http://schemas.microsoft.com/office/powerpoint/2010/main" val="2707923633"/>
              </p:ext>
            </p:extLst>
          </p:nvPr>
        </p:nvGraphicFramePr>
        <p:xfrm>
          <a:off x="11049219" y="5021179"/>
          <a:ext cx="28633516" cy="12748681"/>
        </p:xfrm>
        <a:graphic>
          <a:graphicData uri="http://schemas.openxmlformats.org/drawingml/2006/table">
            <a:tbl>
              <a:tblPr firstRow="1" firstCol="1" bandRow="1">
                <a:tableStyleId>{5C22544A-7EE6-4342-B048-85BDC9FD1C3A}</a:tableStyleId>
              </a:tblPr>
              <a:tblGrid>
                <a:gridCol w="4778881">
                  <a:extLst>
                    <a:ext uri="{9D8B030D-6E8A-4147-A177-3AD203B41FA5}">
                      <a16:colId xmlns:a16="http://schemas.microsoft.com/office/drawing/2014/main" val="369192301"/>
                    </a:ext>
                  </a:extLst>
                </a:gridCol>
                <a:gridCol w="4242003">
                  <a:extLst>
                    <a:ext uri="{9D8B030D-6E8A-4147-A177-3AD203B41FA5}">
                      <a16:colId xmlns:a16="http://schemas.microsoft.com/office/drawing/2014/main" val="759433713"/>
                    </a:ext>
                  </a:extLst>
                </a:gridCol>
                <a:gridCol w="5193138">
                  <a:extLst>
                    <a:ext uri="{9D8B030D-6E8A-4147-A177-3AD203B41FA5}">
                      <a16:colId xmlns:a16="http://schemas.microsoft.com/office/drawing/2014/main" val="2187369578"/>
                    </a:ext>
                  </a:extLst>
                </a:gridCol>
                <a:gridCol w="5236222">
                  <a:extLst>
                    <a:ext uri="{9D8B030D-6E8A-4147-A177-3AD203B41FA5}">
                      <a16:colId xmlns:a16="http://schemas.microsoft.com/office/drawing/2014/main" val="1347624099"/>
                    </a:ext>
                  </a:extLst>
                </a:gridCol>
                <a:gridCol w="4782193">
                  <a:extLst>
                    <a:ext uri="{9D8B030D-6E8A-4147-A177-3AD203B41FA5}">
                      <a16:colId xmlns:a16="http://schemas.microsoft.com/office/drawing/2014/main" val="110836324"/>
                    </a:ext>
                  </a:extLst>
                </a:gridCol>
                <a:gridCol w="4401079">
                  <a:extLst>
                    <a:ext uri="{9D8B030D-6E8A-4147-A177-3AD203B41FA5}">
                      <a16:colId xmlns:a16="http://schemas.microsoft.com/office/drawing/2014/main" val="1368742291"/>
                    </a:ext>
                  </a:extLst>
                </a:gridCol>
              </a:tblGrid>
              <a:tr h="1366358">
                <a:tc gridSpan="6">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600" b="1" i="1" dirty="0">
                          <a:solidFill>
                            <a:schemeClr val="bg1"/>
                          </a:solidFill>
                        </a:rPr>
                        <a:t>Table 1</a:t>
                      </a:r>
                    </a:p>
                    <a:p>
                      <a:pPr marL="0" marR="0" lvl="0" indent="0" algn="l" defTabSz="4389120" rtl="0" eaLnBrk="1" fontAlgn="auto" latinLnBrk="0" hangingPunct="1">
                        <a:lnSpc>
                          <a:spcPct val="100000"/>
                        </a:lnSpc>
                        <a:spcBef>
                          <a:spcPts val="0"/>
                        </a:spcBef>
                        <a:spcAft>
                          <a:spcPts val="0"/>
                        </a:spcAft>
                        <a:buClrTx/>
                        <a:buSzTx/>
                        <a:buFontTx/>
                        <a:buNone/>
                        <a:tabLst/>
                        <a:defRPr/>
                      </a:pPr>
                      <a:r>
                        <a:rPr lang="en-US" sz="3600" b="0" i="1" dirty="0">
                          <a:solidFill>
                            <a:schemeClr val="bg1"/>
                          </a:solidFill>
                        </a:rPr>
                        <a:t>Number and Percentage of Students for Calculus Enrollment, Academic Track, 9</a:t>
                      </a:r>
                      <a:r>
                        <a:rPr lang="en-US" sz="3600" b="0" i="1" baseline="30000" dirty="0">
                          <a:solidFill>
                            <a:schemeClr val="bg1"/>
                          </a:solidFill>
                        </a:rPr>
                        <a:t>th</a:t>
                      </a:r>
                      <a:r>
                        <a:rPr lang="en-US" sz="3600" b="0" i="1" dirty="0">
                          <a:solidFill>
                            <a:schemeClr val="bg1"/>
                          </a:solidFill>
                        </a:rPr>
                        <a:t> Grade Geometry, and Highest Quintile</a:t>
                      </a:r>
                      <a:endParaRPr lang="en-US" sz="3600" b="0" dirty="0">
                        <a:solidFill>
                          <a:schemeClr val="bg1"/>
                        </a:solidFill>
                        <a:effectLs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pPr algn="ctr">
                        <a:lnSpc>
                          <a:spcPct val="150000"/>
                        </a:lnSpc>
                      </a:pPr>
                      <a:endParaRPr lang="en-US" sz="3200" dirty="0">
                        <a:effectLst/>
                      </a:endParaRPr>
                    </a:p>
                  </a:txBody>
                  <a:tcPr marL="68580" marR="68580" marT="0" marB="0">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3799725"/>
                  </a:ext>
                </a:extLst>
              </a:tr>
              <a:tr h="724136">
                <a:tc gridSpan="3">
                  <a:txBody>
                    <a:bodyPr/>
                    <a:lstStyle/>
                    <a:p>
                      <a:pPr>
                        <a:lnSpc>
                          <a:spcPct val="150000"/>
                        </a:lnSpc>
                      </a:pPr>
                      <a:r>
                        <a:rPr lang="en-US" sz="3600" dirty="0">
                          <a:effectLst/>
                        </a:rPr>
                        <a:t> </a:t>
                      </a:r>
                      <a:endParaRPr lang="en-US" sz="3600" dirty="0">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hMerge="1">
                  <a:txBody>
                    <a:bodyPr/>
                    <a:lstStyle/>
                    <a:p>
                      <a:pPr algn="ctr">
                        <a:lnSpc>
                          <a:spcPct val="150000"/>
                        </a:lnSpc>
                      </a:pPr>
                      <a:endParaRPr lang="en-US" sz="2800">
                        <a:effectLst/>
                        <a:latin typeface="Calibri" panose="020F0502020204030204" pitchFamily="34" charset="0"/>
                        <a:cs typeface="Times New Roman" panose="02020603050405020304" pitchFamily="18" charset="0"/>
                      </a:endParaRPr>
                    </a:p>
                  </a:txBody>
                  <a:tcPr marL="68580" marR="68580" marT="0" marB="0">
                    <a:noFill/>
                  </a:tcPr>
                </a:tc>
                <a:tc hMerge="1">
                  <a:txBody>
                    <a:bodyPr/>
                    <a:lstStyle/>
                    <a:p>
                      <a:pPr algn="ctr">
                        <a:lnSpc>
                          <a:spcPct val="150000"/>
                        </a:lnSpc>
                      </a:pPr>
                      <a:endParaRPr lang="en-US" sz="2800" dirty="0">
                        <a:effectLst/>
                        <a:latin typeface="Calibri" panose="020F0502020204030204" pitchFamily="34" charset="0"/>
                        <a:cs typeface="Times New Roman" panose="02020603050405020304" pitchFamily="18" charset="0"/>
                      </a:endParaRPr>
                    </a:p>
                  </a:txBody>
                  <a:tcPr marL="68580" marR="68580" marT="0" marB="0">
                    <a:noFill/>
                  </a:tcPr>
                </a:tc>
                <a:tc gridSpan="3">
                  <a:txBody>
                    <a:bodyPr/>
                    <a:lstStyle/>
                    <a:p>
                      <a:pPr algn="ctr">
                        <a:lnSpc>
                          <a:spcPct val="150000"/>
                        </a:lnSpc>
                      </a:pPr>
                      <a:r>
                        <a:rPr lang="en-US" sz="3600" dirty="0">
                          <a:solidFill>
                            <a:schemeClr val="bg1"/>
                          </a:solidFill>
                          <a:effectLst/>
                        </a:rPr>
                        <a:t>Among calculus enrollees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0583390"/>
                  </a:ext>
                </a:extLst>
              </a:tr>
              <a:tr h="1126652">
                <a:tc>
                  <a:txBody>
                    <a:bodyPr/>
                    <a:lstStyle/>
                    <a:p>
                      <a:pPr>
                        <a:lnSpc>
                          <a:spcPct val="107000"/>
                        </a:lnSpc>
                      </a:pPr>
                      <a:r>
                        <a:rPr lang="en-US" sz="3600" dirty="0">
                          <a:solidFill>
                            <a:schemeClr val="bg1"/>
                          </a:solidFill>
                          <a:effectLst/>
                        </a:rPr>
                        <a:t>Group</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n-US" sz="3600" dirty="0">
                          <a:solidFill>
                            <a:schemeClr val="bg1"/>
                          </a:solidFill>
                          <a:effectLst/>
                        </a:rPr>
                        <a:t>Overall</a:t>
                      </a:r>
                    </a:p>
                    <a:p>
                      <a:pPr algn="ctr">
                        <a:lnSpc>
                          <a:spcPct val="107000"/>
                        </a:lnSpc>
                      </a:pPr>
                      <a:r>
                        <a:rPr lang="en-US" sz="3600" dirty="0">
                          <a:solidFill>
                            <a:schemeClr val="bg1"/>
                          </a:solidFill>
                          <a:effectLst/>
                        </a:rPr>
                        <a:t>N</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n-US" sz="3600" dirty="0">
                          <a:solidFill>
                            <a:schemeClr val="bg1"/>
                          </a:solidFill>
                          <a:effectLst/>
                        </a:rPr>
                        <a:t>Calculus</a:t>
                      </a:r>
                    </a:p>
                    <a:p>
                      <a:pPr algn="ctr">
                        <a:lnSpc>
                          <a:spcPct val="107000"/>
                        </a:lnSpc>
                      </a:pPr>
                      <a:r>
                        <a:rPr lang="en-US" sz="3600" dirty="0">
                          <a:solidFill>
                            <a:schemeClr val="bg1"/>
                          </a:solidFill>
                          <a:effectLst/>
                        </a:rPr>
                        <a:t>N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n-US" sz="3600" dirty="0">
                          <a:solidFill>
                            <a:schemeClr val="bg1"/>
                          </a:solidFill>
                          <a:effectLst/>
                        </a:rPr>
                        <a:t>Academic track </a:t>
                      </a:r>
                    </a:p>
                    <a:p>
                      <a:pPr algn="ctr">
                        <a:lnSpc>
                          <a:spcPct val="107000"/>
                        </a:lnSpc>
                      </a:pPr>
                      <a:r>
                        <a:rPr lang="en-US" sz="3600" dirty="0">
                          <a:solidFill>
                            <a:schemeClr val="bg1"/>
                          </a:solidFill>
                          <a:effectLst/>
                        </a:rPr>
                        <a:t>N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n-US" sz="3600" dirty="0">
                          <a:solidFill>
                            <a:schemeClr val="bg1"/>
                          </a:solidFill>
                          <a:effectLst/>
                        </a:rPr>
                        <a:t>9</a:t>
                      </a:r>
                      <a:r>
                        <a:rPr lang="en-US" sz="3600" baseline="30000" dirty="0">
                          <a:solidFill>
                            <a:schemeClr val="bg1"/>
                          </a:solidFill>
                          <a:effectLst/>
                        </a:rPr>
                        <a:t>th</a:t>
                      </a:r>
                      <a:r>
                        <a:rPr lang="en-US" sz="3600" dirty="0">
                          <a:solidFill>
                            <a:schemeClr val="bg1"/>
                          </a:solidFill>
                          <a:effectLst/>
                        </a:rPr>
                        <a:t> grade geometry </a:t>
                      </a:r>
                    </a:p>
                    <a:p>
                      <a:pPr algn="ctr">
                        <a:lnSpc>
                          <a:spcPct val="107000"/>
                        </a:lnSpc>
                      </a:pPr>
                      <a:r>
                        <a:rPr lang="en-US" sz="3600" dirty="0">
                          <a:solidFill>
                            <a:schemeClr val="bg1"/>
                          </a:solidFill>
                          <a:effectLst/>
                        </a:rPr>
                        <a:t>N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n-US" sz="3600" dirty="0">
                          <a:solidFill>
                            <a:schemeClr val="bg1"/>
                          </a:solidFill>
                          <a:effectLst/>
                        </a:rPr>
                        <a:t>Highest Quintile </a:t>
                      </a:r>
                    </a:p>
                    <a:p>
                      <a:pPr algn="ctr">
                        <a:lnSpc>
                          <a:spcPct val="107000"/>
                        </a:lnSpc>
                      </a:pPr>
                      <a:r>
                        <a:rPr lang="en-US" sz="3600" dirty="0">
                          <a:solidFill>
                            <a:schemeClr val="bg1"/>
                          </a:solidFill>
                          <a:effectLst/>
                        </a:rPr>
                        <a:t>N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762064"/>
                  </a:ext>
                </a:extLst>
              </a:tr>
              <a:tr h="724136">
                <a:tc>
                  <a:txBody>
                    <a:bodyPr/>
                    <a:lstStyle/>
                    <a:p>
                      <a:pPr>
                        <a:lnSpc>
                          <a:spcPct val="150000"/>
                        </a:lnSpc>
                      </a:pPr>
                      <a:r>
                        <a:rPr lang="en-US" sz="3600" dirty="0">
                          <a:solidFill>
                            <a:schemeClr val="bg1"/>
                          </a:solidFill>
                          <a:effectLst/>
                        </a:rPr>
                        <a:t>White</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75000"/>
                        <a:lumOff val="25000"/>
                      </a:schemeClr>
                    </a:solidFill>
                  </a:tcPr>
                </a:tc>
                <a:tc>
                  <a:txBody>
                    <a:bodyPr/>
                    <a:lstStyle/>
                    <a:p>
                      <a:pP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75000"/>
                        <a:lumOff val="25000"/>
                      </a:schemeClr>
                    </a:solidFill>
                  </a:tcPr>
                </a:tc>
                <a:tc>
                  <a:txBody>
                    <a:bodyPr/>
                    <a:lstStyle/>
                    <a:p>
                      <a:pP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75000"/>
                        <a:lumOff val="25000"/>
                      </a:schemeClr>
                    </a:solidFill>
                  </a:tcPr>
                </a:tc>
                <a:tc>
                  <a:txBody>
                    <a:bodyPr/>
                    <a:lstStyle/>
                    <a:p>
                      <a:pP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75000"/>
                        <a:lumOff val="25000"/>
                      </a:schemeClr>
                    </a:solidFill>
                  </a:tcPr>
                </a:tc>
                <a:tc>
                  <a:txBody>
                    <a:bodyPr/>
                    <a:lstStyle/>
                    <a:p>
                      <a:pP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75000"/>
                        <a:lumOff val="25000"/>
                      </a:schemeClr>
                    </a:solidFill>
                  </a:tcPr>
                </a:tc>
                <a:tc>
                  <a:txBody>
                    <a:bodyPr/>
                    <a:lstStyle/>
                    <a:p>
                      <a:pP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75000"/>
                        <a:lumOff val="25000"/>
                      </a:schemeClr>
                    </a:solidFill>
                  </a:tcPr>
                </a:tc>
                <a:extLst>
                  <a:ext uri="{0D108BD9-81ED-4DB2-BD59-A6C34878D82A}">
                    <a16:rowId xmlns:a16="http://schemas.microsoft.com/office/drawing/2014/main" val="3079116980"/>
                  </a:ext>
                </a:extLst>
              </a:tr>
              <a:tr h="724136">
                <a:tc>
                  <a:txBody>
                    <a:bodyPr/>
                    <a:lstStyle/>
                    <a:p>
                      <a:pPr marL="101600">
                        <a:lnSpc>
                          <a:spcPct val="150000"/>
                        </a:lnSpc>
                      </a:pPr>
                      <a:r>
                        <a:rPr lang="en-US" sz="3600">
                          <a:effectLst/>
                        </a:rPr>
                        <a:t>Male</a:t>
                      </a:r>
                      <a:endParaRPr lang="en-US" sz="3600">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1930</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690 (36)</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530 (77)</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600 (87)</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540 (78)</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3261824542"/>
                  </a:ext>
                </a:extLst>
              </a:tr>
              <a:tr h="724136">
                <a:tc>
                  <a:txBody>
                    <a:bodyPr/>
                    <a:lstStyle/>
                    <a:p>
                      <a:pPr marL="104140">
                        <a:lnSpc>
                          <a:spcPct val="150000"/>
                        </a:lnSpc>
                      </a:pPr>
                      <a:r>
                        <a:rPr lang="en-US" sz="3600">
                          <a:effectLst/>
                        </a:rPr>
                        <a:t>Female</a:t>
                      </a:r>
                      <a:endParaRPr lang="en-US" sz="3600">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1780</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610 (34)</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500 (82)</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530 (87)</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460 (75)</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2179194553"/>
                  </a:ext>
                </a:extLst>
              </a:tr>
              <a:tr h="724136">
                <a:tc>
                  <a:txBody>
                    <a:bodyPr/>
                    <a:lstStyle/>
                    <a:p>
                      <a:pPr>
                        <a:lnSpc>
                          <a:spcPct val="150000"/>
                        </a:lnSpc>
                      </a:pPr>
                      <a:r>
                        <a:rPr lang="en-US" sz="3600" dirty="0">
                          <a:effectLst/>
                        </a:rPr>
                        <a:t>Hispanic</a:t>
                      </a:r>
                      <a:endParaRPr lang="en-US" sz="3600" dirty="0">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a:txBody>
                    <a:bodyPr/>
                    <a:lstStyle/>
                    <a:p>
                      <a:pPr algn="ct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a:txBody>
                    <a:bodyPr/>
                    <a:lstStyle/>
                    <a:p>
                      <a:pPr algn="ct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a:txBody>
                    <a:bodyPr/>
                    <a:lstStyle/>
                    <a:p>
                      <a:pPr algn="ctr">
                        <a:lnSpc>
                          <a:spcPct val="150000"/>
                        </a:lnSpc>
                      </a:pPr>
                      <a:r>
                        <a:rPr lang="en-US" sz="3600">
                          <a:solidFill>
                            <a:schemeClr val="bg1"/>
                          </a:solidFill>
                          <a:effectLst/>
                        </a:rPr>
                        <a:t> </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a:txBody>
                    <a:bodyPr/>
                    <a:lstStyle/>
                    <a:p>
                      <a:pPr algn="ctr">
                        <a:lnSpc>
                          <a:spcPct val="150000"/>
                        </a:lnSpc>
                      </a:pPr>
                      <a:r>
                        <a:rPr lang="en-US" sz="3600">
                          <a:solidFill>
                            <a:schemeClr val="bg1"/>
                          </a:solidFill>
                          <a:effectLst/>
                        </a:rPr>
                        <a:t> </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a:txBody>
                    <a:bodyPr/>
                    <a:lstStyle/>
                    <a:p>
                      <a:pPr algn="ct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extLst>
                  <a:ext uri="{0D108BD9-81ED-4DB2-BD59-A6C34878D82A}">
                    <a16:rowId xmlns:a16="http://schemas.microsoft.com/office/drawing/2014/main" val="4240267226"/>
                  </a:ext>
                </a:extLst>
              </a:tr>
              <a:tr h="724136">
                <a:tc>
                  <a:txBody>
                    <a:bodyPr/>
                    <a:lstStyle/>
                    <a:p>
                      <a:pPr marL="104140">
                        <a:lnSpc>
                          <a:spcPct val="150000"/>
                        </a:lnSpc>
                      </a:pPr>
                      <a:r>
                        <a:rPr lang="en-US" sz="3600">
                          <a:effectLst/>
                        </a:rPr>
                        <a:t>Male </a:t>
                      </a:r>
                      <a:endParaRPr lang="en-US" sz="3600">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330</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100 (30)</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90 (90)</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90 (90)</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70 (70)</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538472064"/>
                  </a:ext>
                </a:extLst>
              </a:tr>
              <a:tr h="724136">
                <a:tc>
                  <a:txBody>
                    <a:bodyPr/>
                    <a:lstStyle/>
                    <a:p>
                      <a:pPr>
                        <a:lnSpc>
                          <a:spcPct val="150000"/>
                        </a:lnSpc>
                      </a:pPr>
                      <a:r>
                        <a:rPr lang="en-US" sz="3600">
                          <a:effectLst/>
                        </a:rPr>
                        <a:t>   Female</a:t>
                      </a:r>
                      <a:endParaRPr lang="en-US" sz="3600">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330</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90 (27)</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70 (78)</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70 (78)</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60 (67)</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3517571615"/>
                  </a:ext>
                </a:extLst>
              </a:tr>
              <a:tr h="724136">
                <a:tc>
                  <a:txBody>
                    <a:bodyPr/>
                    <a:lstStyle/>
                    <a:p>
                      <a:pPr>
                        <a:lnSpc>
                          <a:spcPct val="150000"/>
                        </a:lnSpc>
                      </a:pPr>
                      <a:r>
                        <a:rPr lang="en-US" sz="3600" dirty="0">
                          <a:effectLst/>
                        </a:rPr>
                        <a:t>Black </a:t>
                      </a:r>
                      <a:endParaRPr lang="en-US" sz="3600" dirty="0">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a:txBody>
                    <a:bodyPr/>
                    <a:lstStyle/>
                    <a:p>
                      <a:pPr algn="ct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a:txBody>
                    <a:bodyPr/>
                    <a:lstStyle/>
                    <a:p>
                      <a:pPr algn="ct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a:txBody>
                    <a:bodyPr/>
                    <a:lstStyle/>
                    <a:p>
                      <a:pPr algn="ct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a:txBody>
                    <a:bodyPr/>
                    <a:lstStyle/>
                    <a:p>
                      <a:pPr algn="ct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a:txBody>
                    <a:bodyPr/>
                    <a:lstStyle/>
                    <a:p>
                      <a:pPr algn="ctr">
                        <a:lnSpc>
                          <a:spcPct val="150000"/>
                        </a:lnSpc>
                      </a:pPr>
                      <a:r>
                        <a:rPr lang="en-US" sz="3600" dirty="0">
                          <a:solidFill>
                            <a:schemeClr val="bg1"/>
                          </a:solidFill>
                          <a:effectLst/>
                        </a:rPr>
                        <a:t> </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extLst>
                  <a:ext uri="{0D108BD9-81ED-4DB2-BD59-A6C34878D82A}">
                    <a16:rowId xmlns:a16="http://schemas.microsoft.com/office/drawing/2014/main" val="134585586"/>
                  </a:ext>
                </a:extLst>
              </a:tr>
              <a:tr h="724136">
                <a:tc>
                  <a:txBody>
                    <a:bodyPr/>
                    <a:lstStyle/>
                    <a:p>
                      <a:pPr>
                        <a:lnSpc>
                          <a:spcPct val="150000"/>
                        </a:lnSpc>
                      </a:pPr>
                      <a:r>
                        <a:rPr lang="en-US" sz="3600">
                          <a:effectLst/>
                        </a:rPr>
                        <a:t>   Male</a:t>
                      </a:r>
                      <a:endParaRPr lang="en-US" sz="3600">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170</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40 (24)</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30 (75)</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30 (75)</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20 (50)</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054323812"/>
                  </a:ext>
                </a:extLst>
              </a:tr>
              <a:tr h="724136">
                <a:tc>
                  <a:txBody>
                    <a:bodyPr/>
                    <a:lstStyle/>
                    <a:p>
                      <a:pPr>
                        <a:lnSpc>
                          <a:spcPct val="150000"/>
                        </a:lnSpc>
                      </a:pPr>
                      <a:r>
                        <a:rPr lang="en-US" sz="3600">
                          <a:effectLst/>
                        </a:rPr>
                        <a:t>   Female</a:t>
                      </a:r>
                      <a:endParaRPr lang="en-US" sz="3600">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180</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40 (22)</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40 (100)</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a:solidFill>
                            <a:schemeClr val="bg1"/>
                          </a:solidFill>
                          <a:effectLst/>
                        </a:rPr>
                        <a:t>30 (75)</a:t>
                      </a:r>
                      <a:endParaRPr lang="en-US" sz="36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lnSpc>
                          <a:spcPct val="150000"/>
                        </a:lnSpc>
                      </a:pPr>
                      <a:r>
                        <a:rPr lang="en-US" sz="3600" dirty="0">
                          <a:solidFill>
                            <a:schemeClr val="bg1"/>
                          </a:solidFill>
                          <a:effectLst/>
                        </a:rPr>
                        <a:t>30 (75)</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662348964"/>
                  </a:ext>
                </a:extLst>
              </a:tr>
              <a:tr h="2854903">
                <a:tc gridSpan="6">
                  <a:txBody>
                    <a:bodyPr/>
                    <a:lstStyle/>
                    <a:p>
                      <a:pPr>
                        <a:lnSpc>
                          <a:spcPct val="107000"/>
                        </a:lnSpc>
                      </a:pPr>
                      <a:r>
                        <a:rPr lang="en-US" sz="3600" dirty="0">
                          <a:effectLst/>
                        </a:rPr>
                        <a:t>Note. Unweighted counts were rounded to the nearest ten per NCES guidelines for restricted-use data (National Center for Education Statistics, IES Data Security Office, 2011).</a:t>
                      </a:r>
                    </a:p>
                    <a:p>
                      <a:pPr>
                        <a:lnSpc>
                          <a:spcPct val="107000"/>
                        </a:lnSpc>
                      </a:pPr>
                      <a:r>
                        <a:rPr lang="en-US" sz="3600" dirty="0">
                          <a:effectLst/>
                        </a:rPr>
                        <a:t>SOURCE: U.S. Department of Education, National Center for Education Statistics, High School Longitudinal Study of 2009 (HSLS:09), 2009, 2011, 2013.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670296"/>
                  </a:ext>
                </a:extLst>
              </a:tr>
            </a:tbl>
          </a:graphicData>
        </a:graphic>
      </p:graphicFrame>
      <p:graphicFrame>
        <p:nvGraphicFramePr>
          <p:cNvPr id="1046" name="Table 1045">
            <a:extLst>
              <a:ext uri="{FF2B5EF4-FFF2-40B4-BE49-F238E27FC236}">
                <a16:creationId xmlns:a16="http://schemas.microsoft.com/office/drawing/2014/main" id="{0E23DAD0-2C1A-44C7-9B86-BDA2878188C1}"/>
              </a:ext>
            </a:extLst>
          </p:cNvPr>
          <p:cNvGraphicFramePr>
            <a:graphicFrameLocks noGrp="1"/>
          </p:cNvGraphicFramePr>
          <p:nvPr>
            <p:extLst>
              <p:ext uri="{D42A27DB-BD31-4B8C-83A1-F6EECF244321}">
                <p14:modId xmlns:p14="http://schemas.microsoft.com/office/powerpoint/2010/main" val="1422858255"/>
              </p:ext>
            </p:extLst>
          </p:nvPr>
        </p:nvGraphicFramePr>
        <p:xfrm>
          <a:off x="11073009" y="18512764"/>
          <a:ext cx="28721372" cy="13008149"/>
        </p:xfrm>
        <a:graphic>
          <a:graphicData uri="http://schemas.openxmlformats.org/drawingml/2006/table">
            <a:tbl>
              <a:tblPr firstRow="1" firstCol="1" bandRow="1">
                <a:tableStyleId>{5C22544A-7EE6-4342-B048-85BDC9FD1C3A}</a:tableStyleId>
              </a:tblPr>
              <a:tblGrid>
                <a:gridCol w="5125572">
                  <a:extLst>
                    <a:ext uri="{9D8B030D-6E8A-4147-A177-3AD203B41FA5}">
                      <a16:colId xmlns:a16="http://schemas.microsoft.com/office/drawing/2014/main" val="1796401983"/>
                    </a:ext>
                  </a:extLst>
                </a:gridCol>
                <a:gridCol w="3960667">
                  <a:extLst>
                    <a:ext uri="{9D8B030D-6E8A-4147-A177-3AD203B41FA5}">
                      <a16:colId xmlns:a16="http://schemas.microsoft.com/office/drawing/2014/main" val="1610433799"/>
                    </a:ext>
                  </a:extLst>
                </a:gridCol>
                <a:gridCol w="3960667">
                  <a:extLst>
                    <a:ext uri="{9D8B030D-6E8A-4147-A177-3AD203B41FA5}">
                      <a16:colId xmlns:a16="http://schemas.microsoft.com/office/drawing/2014/main" val="3221885660"/>
                    </a:ext>
                  </a:extLst>
                </a:gridCol>
                <a:gridCol w="3774288">
                  <a:extLst>
                    <a:ext uri="{9D8B030D-6E8A-4147-A177-3AD203B41FA5}">
                      <a16:colId xmlns:a16="http://schemas.microsoft.com/office/drawing/2014/main" val="1412204114"/>
                    </a:ext>
                  </a:extLst>
                </a:gridCol>
                <a:gridCol w="385767">
                  <a:extLst>
                    <a:ext uri="{9D8B030D-6E8A-4147-A177-3AD203B41FA5}">
                      <a16:colId xmlns:a16="http://schemas.microsoft.com/office/drawing/2014/main" val="3447038088"/>
                    </a:ext>
                  </a:extLst>
                </a:gridCol>
                <a:gridCol w="3960667">
                  <a:extLst>
                    <a:ext uri="{9D8B030D-6E8A-4147-A177-3AD203B41FA5}">
                      <a16:colId xmlns:a16="http://schemas.microsoft.com/office/drawing/2014/main" val="3917024715"/>
                    </a:ext>
                  </a:extLst>
                </a:gridCol>
                <a:gridCol w="3960667">
                  <a:extLst>
                    <a:ext uri="{9D8B030D-6E8A-4147-A177-3AD203B41FA5}">
                      <a16:colId xmlns:a16="http://schemas.microsoft.com/office/drawing/2014/main" val="2992169790"/>
                    </a:ext>
                  </a:extLst>
                </a:gridCol>
                <a:gridCol w="3593077">
                  <a:extLst>
                    <a:ext uri="{9D8B030D-6E8A-4147-A177-3AD203B41FA5}">
                      <a16:colId xmlns:a16="http://schemas.microsoft.com/office/drawing/2014/main" val="542508350"/>
                    </a:ext>
                  </a:extLst>
                </a:gridCol>
              </a:tblGrid>
              <a:tr h="792344">
                <a:tc gridSpan="8">
                  <a:txBody>
                    <a:bodyPr/>
                    <a:lstStyle/>
                    <a:p>
                      <a:pPr marL="0" marR="0">
                        <a:lnSpc>
                          <a:spcPct val="107000"/>
                        </a:lnSpc>
                        <a:spcBef>
                          <a:spcPts val="0"/>
                        </a:spcBef>
                        <a:spcAft>
                          <a:spcPts val="0"/>
                        </a:spcAft>
                      </a:pPr>
                      <a:r>
                        <a:rPr lang="en-US" sz="3600" b="1" i="1" kern="1200" dirty="0">
                          <a:solidFill>
                            <a:schemeClr val="bg1"/>
                          </a:solidFill>
                          <a:effectLst/>
                          <a:latin typeface="+mn-lt"/>
                          <a:ea typeface="+mn-ea"/>
                          <a:cs typeface="+mn-cs"/>
                        </a:rPr>
                        <a:t>Table 2</a:t>
                      </a:r>
                    </a:p>
                    <a:p>
                      <a:pPr marL="0" marR="0">
                        <a:lnSpc>
                          <a:spcPct val="107000"/>
                        </a:lnSpc>
                        <a:spcBef>
                          <a:spcPts val="0"/>
                        </a:spcBef>
                        <a:spcAft>
                          <a:spcPts val="0"/>
                        </a:spcAft>
                      </a:pPr>
                      <a:r>
                        <a:rPr lang="en-US" sz="3600" b="0" i="1" kern="1200" dirty="0" err="1">
                          <a:solidFill>
                            <a:schemeClr val="bg1"/>
                          </a:solidFill>
                          <a:effectLst/>
                          <a:latin typeface="+mn-lt"/>
                          <a:ea typeface="+mn-ea"/>
                          <a:cs typeface="+mn-cs"/>
                        </a:rPr>
                        <a:t>Probit</a:t>
                      </a:r>
                      <a:r>
                        <a:rPr lang="en-US" sz="3600" b="0" i="1" kern="1200" dirty="0">
                          <a:solidFill>
                            <a:schemeClr val="bg1"/>
                          </a:solidFill>
                          <a:effectLst/>
                          <a:latin typeface="+mn-lt"/>
                          <a:ea typeface="+mn-ea"/>
                          <a:cs typeface="+mn-cs"/>
                        </a:rPr>
                        <a:t> Regression Coefficients (b, SE) for Multigroup SEM Predictors of Calculus Enrollment</a:t>
                      </a:r>
                      <a:endParaRPr lang="en-US" sz="3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hMerge="1">
                  <a:txBody>
                    <a:bodyPr/>
                    <a:lstStyle/>
                    <a:p>
                      <a:pPr algn="ctr">
                        <a:lnSpc>
                          <a:spcPct val="107000"/>
                        </a:lnSpc>
                      </a:pPr>
                      <a:endParaRPr lang="en-US" sz="3200" dirty="0">
                        <a:effectLst/>
                        <a:latin typeface="Calibri" panose="020F0502020204030204" pitchFamily="34" charset="0"/>
                        <a:cs typeface="Times New Roman" panose="02020603050405020304" pitchFamily="18" charset="0"/>
                      </a:endParaRPr>
                    </a:p>
                  </a:txBody>
                  <a:tcPr marL="68580" marR="68580" marT="0" marB="0">
                    <a:noFill/>
                  </a:tcPr>
                </a:tc>
                <a:tc hMerge="1">
                  <a:txBody>
                    <a:bodyPr/>
                    <a:lstStyle/>
                    <a:p>
                      <a:pPr algn="ctr">
                        <a:lnSpc>
                          <a:spcPct val="107000"/>
                        </a:lnSpc>
                      </a:pPr>
                      <a:endParaRPr lang="en-US" sz="3200" dirty="0">
                        <a:effectLst/>
                        <a:latin typeface="Calibri" panose="020F0502020204030204" pitchFamily="34" charset="0"/>
                        <a:cs typeface="Times New Roman" panose="02020603050405020304" pitchFamily="18" charset="0"/>
                      </a:endParaRPr>
                    </a:p>
                  </a:txBody>
                  <a:tcPr marL="68580" marR="68580" marT="0" marB="0">
                    <a:noFill/>
                  </a:tcPr>
                </a:tc>
                <a:tc hMerge="1">
                  <a:txBody>
                    <a:bodyPr/>
                    <a:lstStyle/>
                    <a:p>
                      <a:pPr algn="ctr">
                        <a:lnSpc>
                          <a:spcPct val="107000"/>
                        </a:lnSpc>
                      </a:pPr>
                      <a:endParaRPr lang="en-US" sz="3200" dirty="0">
                        <a:effectLst/>
                        <a:latin typeface="Calibri" panose="020F0502020204030204" pitchFamily="34" charset="0"/>
                        <a:cs typeface="Times New Roman" panose="02020603050405020304" pitchFamily="18" charset="0"/>
                      </a:endParaRPr>
                    </a:p>
                  </a:txBody>
                  <a:tcPr marL="68580" marR="68580" marT="0" marB="0">
                    <a:noFill/>
                  </a:tcPr>
                </a:tc>
                <a:tc hMerge="1">
                  <a:txBody>
                    <a:bodyPr/>
                    <a:lstStyle/>
                    <a:p>
                      <a:pPr algn="ctr">
                        <a:lnSpc>
                          <a:spcPct val="107000"/>
                        </a:lnSpc>
                      </a:pPr>
                      <a:endParaRPr lang="en-US" sz="3200" dirty="0">
                        <a:effectLst/>
                        <a:latin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en-US"/>
                    </a:p>
                  </a:txBody>
                  <a:tcPr/>
                </a:tc>
                <a:tc hMerge="1">
                  <a:txBody>
                    <a:bodyPr/>
                    <a:lstStyle/>
                    <a:p>
                      <a:pPr algn="ctr">
                        <a:lnSpc>
                          <a:spcPct val="107000"/>
                        </a:lnSpc>
                      </a:pPr>
                      <a:endParaRPr lang="en-US" sz="3200" dirty="0">
                        <a:effectLst/>
                        <a:latin typeface="Calibri" panose="020F0502020204030204" pitchFamily="34" charset="0"/>
                        <a:cs typeface="Times New Roman" panose="02020603050405020304" pitchFamily="18" charset="0"/>
                      </a:endParaRPr>
                    </a:p>
                  </a:txBody>
                  <a:tcPr marL="68580" marR="68580" marT="0" marB="0">
                    <a:noFill/>
                  </a:tcPr>
                </a:tc>
                <a:tc hMerge="1">
                  <a:txBody>
                    <a:bodyPr/>
                    <a:lstStyle/>
                    <a:p>
                      <a:pPr algn="ctr">
                        <a:lnSpc>
                          <a:spcPct val="107000"/>
                        </a:lnSpc>
                      </a:pPr>
                      <a:endParaRPr lang="en-US" sz="3200" dirty="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94552321"/>
                  </a:ext>
                </a:extLst>
              </a:tr>
              <a:tr h="792344">
                <a:tc>
                  <a:txBody>
                    <a:bodyPr/>
                    <a:lstStyle/>
                    <a:p>
                      <a:pPr marL="0" marR="0">
                        <a:lnSpc>
                          <a:spcPct val="107000"/>
                        </a:lnSpc>
                        <a:spcBef>
                          <a:spcPts val="0"/>
                        </a:spcBef>
                        <a:spcAft>
                          <a:spcPts val="0"/>
                        </a:spcAft>
                      </a:pPr>
                      <a:r>
                        <a:rPr lang="en-US" sz="3600" dirty="0">
                          <a:effectLst/>
                        </a:rPr>
                        <a:t>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algn="ctr">
                        <a:lnSpc>
                          <a:spcPct val="107000"/>
                        </a:lnSpc>
                      </a:pPr>
                      <a:r>
                        <a:rPr lang="en-US" sz="3600" dirty="0">
                          <a:solidFill>
                            <a:schemeClr val="bg1"/>
                          </a:solidFill>
                          <a:effectLst/>
                        </a:rPr>
                        <a:t>White </a:t>
                      </a:r>
                    </a:p>
                    <a:p>
                      <a:pPr algn="ctr">
                        <a:lnSpc>
                          <a:spcPct val="107000"/>
                        </a:lnSpc>
                      </a:pPr>
                      <a:r>
                        <a:rPr lang="en-US" sz="3600" dirty="0">
                          <a:solidFill>
                            <a:schemeClr val="bg1"/>
                          </a:solidFill>
                          <a:effectLst/>
                        </a:rPr>
                        <a:t>males</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pPr>
                      <a:r>
                        <a:rPr lang="en-US" sz="3600" dirty="0">
                          <a:solidFill>
                            <a:schemeClr val="bg1"/>
                          </a:solidFill>
                          <a:effectLst/>
                        </a:rPr>
                        <a:t>White </a:t>
                      </a:r>
                    </a:p>
                    <a:p>
                      <a:pPr algn="ctr">
                        <a:lnSpc>
                          <a:spcPct val="107000"/>
                        </a:lnSpc>
                      </a:pPr>
                      <a:r>
                        <a:rPr lang="en-US" sz="3600" dirty="0">
                          <a:solidFill>
                            <a:schemeClr val="bg1"/>
                          </a:solidFill>
                          <a:effectLst/>
                        </a:rPr>
                        <a:t>females</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pPr>
                      <a:r>
                        <a:rPr lang="en-US" sz="3600" dirty="0">
                          <a:solidFill>
                            <a:schemeClr val="bg1"/>
                          </a:solidFill>
                          <a:effectLst/>
                        </a:rPr>
                        <a:t>Hispanic</a:t>
                      </a:r>
                    </a:p>
                    <a:p>
                      <a:pPr algn="ctr">
                        <a:lnSpc>
                          <a:spcPct val="107000"/>
                        </a:lnSpc>
                      </a:pPr>
                      <a:r>
                        <a:rPr lang="en-US" sz="3600" dirty="0">
                          <a:solidFill>
                            <a:schemeClr val="bg1"/>
                          </a:solidFill>
                          <a:effectLst/>
                        </a:rPr>
                        <a:t>males</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noFill/>
                  </a:tcPr>
                </a:tc>
                <a:tc gridSpan="2">
                  <a:txBody>
                    <a:bodyPr/>
                    <a:lstStyle/>
                    <a:p>
                      <a:pPr algn="ctr">
                        <a:lnSpc>
                          <a:spcPct val="107000"/>
                        </a:lnSpc>
                      </a:pPr>
                      <a:r>
                        <a:rPr lang="en-US" sz="3600" dirty="0">
                          <a:solidFill>
                            <a:schemeClr val="bg1"/>
                          </a:solidFill>
                          <a:effectLst/>
                        </a:rPr>
                        <a:t>Hispanic</a:t>
                      </a:r>
                    </a:p>
                    <a:p>
                      <a:pPr algn="ctr">
                        <a:lnSpc>
                          <a:spcPct val="107000"/>
                        </a:lnSpc>
                      </a:pPr>
                      <a:r>
                        <a:rPr lang="en-US" sz="3600" dirty="0">
                          <a:solidFill>
                            <a:schemeClr val="bg1"/>
                          </a:solidFill>
                          <a:effectLst/>
                        </a:rPr>
                        <a:t>females</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algn="ctr">
                        <a:lnSpc>
                          <a:spcPct val="107000"/>
                        </a:lnSpc>
                      </a:pPr>
                      <a:r>
                        <a:rPr lang="en-US" sz="3600" dirty="0">
                          <a:solidFill>
                            <a:schemeClr val="bg1"/>
                          </a:solidFill>
                          <a:effectLst/>
                        </a:rPr>
                        <a:t>Black </a:t>
                      </a:r>
                    </a:p>
                    <a:p>
                      <a:pPr algn="ctr">
                        <a:lnSpc>
                          <a:spcPct val="107000"/>
                        </a:lnSpc>
                      </a:pPr>
                      <a:r>
                        <a:rPr lang="en-US" sz="3600" dirty="0">
                          <a:solidFill>
                            <a:schemeClr val="bg1"/>
                          </a:solidFill>
                          <a:effectLst/>
                        </a:rPr>
                        <a:t>males</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pPr>
                      <a:r>
                        <a:rPr lang="en-US" sz="3600" dirty="0">
                          <a:solidFill>
                            <a:schemeClr val="bg1"/>
                          </a:solidFill>
                          <a:effectLst/>
                        </a:rPr>
                        <a:t>Black</a:t>
                      </a:r>
                    </a:p>
                    <a:p>
                      <a:pPr algn="ctr">
                        <a:lnSpc>
                          <a:spcPct val="107000"/>
                        </a:lnSpc>
                      </a:pPr>
                      <a:r>
                        <a:rPr lang="en-US" sz="3600" dirty="0">
                          <a:solidFill>
                            <a:schemeClr val="bg1"/>
                          </a:solidFill>
                          <a:effectLst/>
                        </a:rPr>
                        <a:t> females</a:t>
                      </a:r>
                      <a:endParaRPr lang="en-US" sz="3600" dirty="0">
                        <a:solidFill>
                          <a:schemeClr val="bg1"/>
                        </a:solidFill>
                        <a:effectLst/>
                        <a:latin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extLst>
                  <a:ext uri="{0D108BD9-81ED-4DB2-BD59-A6C34878D82A}">
                    <a16:rowId xmlns:a16="http://schemas.microsoft.com/office/drawing/2014/main" val="1977544499"/>
                  </a:ext>
                </a:extLst>
              </a:tr>
              <a:tr h="503376">
                <a:tc gridSpan="8">
                  <a:txBody>
                    <a:bodyPr/>
                    <a:lstStyle/>
                    <a:p>
                      <a:pPr marL="0" marR="0">
                        <a:lnSpc>
                          <a:spcPct val="107000"/>
                        </a:lnSpc>
                        <a:spcBef>
                          <a:spcPts val="0"/>
                        </a:spcBef>
                        <a:spcAft>
                          <a:spcPts val="0"/>
                        </a:spcAft>
                      </a:pPr>
                      <a:r>
                        <a:rPr lang="en-US" sz="3600" dirty="0">
                          <a:effectLst/>
                        </a:rPr>
                        <a:t>Motivational factors</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9501183"/>
                  </a:ext>
                </a:extLst>
              </a:tr>
              <a:tr h="849556">
                <a:tc>
                  <a:txBody>
                    <a:bodyPr/>
                    <a:lstStyle/>
                    <a:p>
                      <a:pPr marL="0" marR="0" algn="l">
                        <a:lnSpc>
                          <a:spcPct val="107000"/>
                        </a:lnSpc>
                        <a:spcBef>
                          <a:spcPts val="0"/>
                        </a:spcBef>
                        <a:spcAft>
                          <a:spcPts val="0"/>
                        </a:spcAft>
                      </a:pPr>
                      <a:r>
                        <a:rPr lang="en-US" sz="3600" dirty="0">
                          <a:effectLst/>
                        </a:rPr>
                        <a:t>Comp. </a:t>
                      </a:r>
                      <a:r>
                        <a:rPr lang="en-US" sz="3600" dirty="0" err="1">
                          <a:effectLst/>
                        </a:rPr>
                        <a:t>beliefs</a:t>
                      </a:r>
                      <a:r>
                        <a:rPr lang="en-US" sz="3600" baseline="30000" dirty="0" err="1">
                          <a:effectLst/>
                        </a:rPr>
                        <a:t>a</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3600" dirty="0">
                          <a:solidFill>
                            <a:schemeClr val="bg1"/>
                          </a:solidFill>
                          <a:effectLst/>
                        </a:rPr>
                        <a:t>0.07 (.093)</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-0.12 (.111)</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-0.63 (.316)</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0" marR="0" algn="ctr">
                        <a:lnSpc>
                          <a:spcPct val="107000"/>
                        </a:lnSpc>
                        <a:spcBef>
                          <a:spcPts val="0"/>
                        </a:spcBef>
                        <a:spcAft>
                          <a:spcPts val="0"/>
                        </a:spcAft>
                      </a:pPr>
                      <a:r>
                        <a:rPr lang="en-US" sz="3600">
                          <a:solidFill>
                            <a:schemeClr val="bg1"/>
                          </a:solidFill>
                          <a:effectLst/>
                        </a:rPr>
                        <a:t>0.44 (.222)</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3600">
                          <a:solidFill>
                            <a:schemeClr val="bg1"/>
                          </a:solidFill>
                          <a:effectLst/>
                        </a:rPr>
                        <a:t>0.32 (.527)</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0.30 (.345)</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extLst>
                  <a:ext uri="{0D108BD9-81ED-4DB2-BD59-A6C34878D82A}">
                    <a16:rowId xmlns:a16="http://schemas.microsoft.com/office/drawing/2014/main" val="3566386440"/>
                  </a:ext>
                </a:extLst>
              </a:tr>
              <a:tr h="849556">
                <a:tc>
                  <a:txBody>
                    <a:bodyPr/>
                    <a:lstStyle/>
                    <a:p>
                      <a:pPr marL="0" marR="0" algn="l">
                        <a:lnSpc>
                          <a:spcPct val="107000"/>
                        </a:lnSpc>
                        <a:spcBef>
                          <a:spcPts val="0"/>
                        </a:spcBef>
                        <a:spcAft>
                          <a:spcPts val="0"/>
                        </a:spcAft>
                      </a:pPr>
                      <a:r>
                        <a:rPr lang="en-US" sz="3600" dirty="0">
                          <a:effectLst/>
                        </a:rPr>
                        <a:t>Intrinsic value</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3600">
                          <a:solidFill>
                            <a:schemeClr val="bg1"/>
                          </a:solidFill>
                          <a:effectLst/>
                        </a:rPr>
                        <a:t>0.23 (.079)</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dirty="0">
                          <a:solidFill>
                            <a:schemeClr val="bg1"/>
                          </a:solidFill>
                          <a:effectLst/>
                        </a:rPr>
                        <a:t>0.36 (.091)</a:t>
                      </a:r>
                      <a:r>
                        <a:rPr lang="en-US" sz="3600" baseline="30000" dirty="0">
                          <a:solidFill>
                            <a:schemeClr val="bg1"/>
                          </a:solidFill>
                          <a:effectLst/>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0" marR="0" algn="ctr">
                        <a:lnSpc>
                          <a:spcPct val="107000"/>
                        </a:lnSpc>
                        <a:spcBef>
                          <a:spcPts val="0"/>
                        </a:spcBef>
                        <a:spcAft>
                          <a:spcPts val="0"/>
                        </a:spcAft>
                      </a:pPr>
                      <a:r>
                        <a:rPr lang="en-US" sz="3600" dirty="0">
                          <a:solidFill>
                            <a:schemeClr val="bg1"/>
                          </a:solidFill>
                          <a:effectLst/>
                        </a:rPr>
                        <a:t>1.10 (.286)</a:t>
                      </a:r>
                      <a:r>
                        <a:rPr lang="en-US" sz="3600" baseline="30000" dirty="0">
                          <a:solidFill>
                            <a:schemeClr val="bg1"/>
                          </a:solidFill>
                          <a:effectLst/>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3600">
                          <a:solidFill>
                            <a:schemeClr val="bg1"/>
                          </a:solidFill>
                          <a:effectLst/>
                        </a:rPr>
                        <a:t>-0.29 (.276)</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0.28 (.719)</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-0.53 (.281)</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extLst>
                  <a:ext uri="{0D108BD9-81ED-4DB2-BD59-A6C34878D82A}">
                    <a16:rowId xmlns:a16="http://schemas.microsoft.com/office/drawing/2014/main" val="689426242"/>
                  </a:ext>
                </a:extLst>
              </a:tr>
              <a:tr h="849556">
                <a:tc>
                  <a:txBody>
                    <a:bodyPr/>
                    <a:lstStyle/>
                    <a:p>
                      <a:pPr marL="0" marR="0" algn="l">
                        <a:lnSpc>
                          <a:spcPct val="107000"/>
                        </a:lnSpc>
                        <a:spcBef>
                          <a:spcPts val="0"/>
                        </a:spcBef>
                        <a:spcAft>
                          <a:spcPts val="0"/>
                        </a:spcAft>
                      </a:pPr>
                      <a:r>
                        <a:rPr lang="en-US" sz="3600" dirty="0">
                          <a:effectLst/>
                        </a:rPr>
                        <a:t>Utility value</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3600">
                          <a:solidFill>
                            <a:schemeClr val="bg1"/>
                          </a:solidFill>
                          <a:effectLst/>
                        </a:rPr>
                        <a:t>0.13 (.110)</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0.21 (.114)</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dirty="0">
                          <a:solidFill>
                            <a:schemeClr val="bg1"/>
                          </a:solidFill>
                          <a:effectLst/>
                        </a:rPr>
                        <a:t>0.38 (.421)</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0" marR="0" algn="ctr">
                        <a:lnSpc>
                          <a:spcPct val="107000"/>
                        </a:lnSpc>
                        <a:spcBef>
                          <a:spcPts val="0"/>
                        </a:spcBef>
                        <a:spcAft>
                          <a:spcPts val="0"/>
                        </a:spcAft>
                      </a:pPr>
                      <a:r>
                        <a:rPr lang="en-US" sz="3600" dirty="0">
                          <a:solidFill>
                            <a:schemeClr val="bg1"/>
                          </a:solidFill>
                          <a:effectLst/>
                        </a:rPr>
                        <a:t>0.70 (.323)</a:t>
                      </a:r>
                      <a:r>
                        <a:rPr lang="en-US" sz="3600" baseline="30000" dirty="0">
                          <a:solidFill>
                            <a:schemeClr val="bg1"/>
                          </a:solidFill>
                          <a:effectLst/>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3600">
                          <a:solidFill>
                            <a:schemeClr val="bg1"/>
                          </a:solidFill>
                          <a:effectLst/>
                        </a:rPr>
                        <a:t>0.63 (.709)</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-0.48 (.495)</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extLst>
                  <a:ext uri="{0D108BD9-81ED-4DB2-BD59-A6C34878D82A}">
                    <a16:rowId xmlns:a16="http://schemas.microsoft.com/office/drawing/2014/main" val="2591637916"/>
                  </a:ext>
                </a:extLst>
              </a:tr>
              <a:tr h="634518">
                <a:tc>
                  <a:txBody>
                    <a:bodyPr/>
                    <a:lstStyle/>
                    <a:p>
                      <a:pPr marL="0" marR="0" algn="l">
                        <a:lnSpc>
                          <a:spcPct val="107000"/>
                        </a:lnSpc>
                        <a:spcBef>
                          <a:spcPts val="0"/>
                        </a:spcBef>
                        <a:spcAft>
                          <a:spcPts val="0"/>
                        </a:spcAft>
                      </a:pPr>
                      <a:r>
                        <a:rPr lang="en-US" sz="3600" dirty="0">
                          <a:effectLst/>
                        </a:rPr>
                        <a:t>Attainment value</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3600">
                          <a:solidFill>
                            <a:schemeClr val="bg1"/>
                          </a:solidFill>
                          <a:effectLst/>
                        </a:rPr>
                        <a:t>0.34 (.077)</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0.37 (.097)</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0.17 (.309)</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0" marR="0" algn="ctr">
                        <a:lnSpc>
                          <a:spcPct val="107000"/>
                        </a:lnSpc>
                        <a:spcBef>
                          <a:spcPts val="0"/>
                        </a:spcBef>
                        <a:spcAft>
                          <a:spcPts val="0"/>
                        </a:spcAft>
                      </a:pPr>
                      <a:r>
                        <a:rPr lang="en-US" sz="3600" dirty="0">
                          <a:solidFill>
                            <a:schemeClr val="bg1"/>
                          </a:solidFill>
                          <a:effectLst/>
                        </a:rPr>
                        <a:t>0.03 (.198)</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3600">
                          <a:solidFill>
                            <a:schemeClr val="bg1"/>
                          </a:solidFill>
                          <a:effectLst/>
                        </a:rPr>
                        <a:t>1.19 (.540)</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0.44 (.316)</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extLst>
                  <a:ext uri="{0D108BD9-81ED-4DB2-BD59-A6C34878D82A}">
                    <a16:rowId xmlns:a16="http://schemas.microsoft.com/office/drawing/2014/main" val="2846069485"/>
                  </a:ext>
                </a:extLst>
              </a:tr>
              <a:tr h="503376">
                <a:tc gridSpan="8">
                  <a:txBody>
                    <a:bodyPr/>
                    <a:lstStyle/>
                    <a:p>
                      <a:pPr marL="0" marR="0" algn="l">
                        <a:lnSpc>
                          <a:spcPct val="107000"/>
                        </a:lnSpc>
                        <a:spcBef>
                          <a:spcPts val="0"/>
                        </a:spcBef>
                        <a:spcAft>
                          <a:spcPts val="0"/>
                        </a:spcAft>
                      </a:pPr>
                      <a:r>
                        <a:rPr lang="en-US" sz="3600" dirty="0">
                          <a:solidFill>
                            <a:schemeClr val="bg1"/>
                          </a:solidFill>
                          <a:effectLst/>
                        </a:rPr>
                        <a:t>Contextual factors</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8155676"/>
                  </a:ext>
                </a:extLst>
              </a:tr>
              <a:tr h="634518">
                <a:tc>
                  <a:txBody>
                    <a:bodyPr/>
                    <a:lstStyle/>
                    <a:p>
                      <a:pPr marL="0" marR="0" algn="l">
                        <a:lnSpc>
                          <a:spcPct val="107000"/>
                        </a:lnSpc>
                        <a:spcBef>
                          <a:spcPts val="0"/>
                        </a:spcBef>
                        <a:spcAft>
                          <a:spcPts val="0"/>
                        </a:spcAft>
                      </a:pPr>
                      <a:r>
                        <a:rPr lang="en-US" sz="3600" dirty="0">
                          <a:effectLst/>
                        </a:rPr>
                        <a:t>Encouragement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3600">
                          <a:solidFill>
                            <a:schemeClr val="bg1"/>
                          </a:solidFill>
                          <a:effectLst/>
                        </a:rPr>
                        <a:t>0.38 (.126)</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0.21 (.139)</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0.86 (.453)</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0" marR="0" algn="ctr">
                        <a:lnSpc>
                          <a:spcPct val="107000"/>
                        </a:lnSpc>
                        <a:spcBef>
                          <a:spcPts val="0"/>
                        </a:spcBef>
                        <a:spcAft>
                          <a:spcPts val="0"/>
                        </a:spcAft>
                      </a:pPr>
                      <a:r>
                        <a:rPr lang="en-US" sz="3600" dirty="0">
                          <a:solidFill>
                            <a:schemeClr val="bg1"/>
                          </a:solidFill>
                          <a:effectLst/>
                        </a:rPr>
                        <a:t>0.33  (.386)</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3600" dirty="0">
                          <a:solidFill>
                            <a:schemeClr val="bg1"/>
                          </a:solidFill>
                          <a:effectLst/>
                        </a:rPr>
                        <a:t>0.36 (.696)</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0.58 (.566)</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extLst>
                  <a:ext uri="{0D108BD9-81ED-4DB2-BD59-A6C34878D82A}">
                    <a16:rowId xmlns:a16="http://schemas.microsoft.com/office/drawing/2014/main" val="4233936755"/>
                  </a:ext>
                </a:extLst>
              </a:tr>
              <a:tr h="634518">
                <a:tc>
                  <a:txBody>
                    <a:bodyPr/>
                    <a:lstStyle/>
                    <a:p>
                      <a:pPr marL="0" marR="0" algn="l">
                        <a:lnSpc>
                          <a:spcPct val="107000"/>
                        </a:lnSpc>
                        <a:spcBef>
                          <a:spcPts val="0"/>
                        </a:spcBef>
                        <a:spcAft>
                          <a:spcPts val="0"/>
                        </a:spcAft>
                      </a:pPr>
                      <a:r>
                        <a:rPr lang="en-US" sz="3600" dirty="0">
                          <a:effectLst/>
                        </a:rPr>
                        <a:t>Track</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3600">
                          <a:solidFill>
                            <a:schemeClr val="bg1"/>
                          </a:solidFill>
                          <a:effectLst/>
                        </a:rPr>
                        <a:t>0.56 (.106)</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0.39 (.130)</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1.18 (.371)</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0" marR="0" algn="ctr">
                        <a:lnSpc>
                          <a:spcPct val="107000"/>
                        </a:lnSpc>
                        <a:spcBef>
                          <a:spcPts val="0"/>
                        </a:spcBef>
                        <a:spcAft>
                          <a:spcPts val="0"/>
                        </a:spcAft>
                      </a:pPr>
                      <a:r>
                        <a:rPr lang="en-US" sz="3600">
                          <a:solidFill>
                            <a:schemeClr val="bg1"/>
                          </a:solidFill>
                          <a:effectLst/>
                        </a:rPr>
                        <a:t>.60 (.318)</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3600" dirty="0">
                          <a:solidFill>
                            <a:schemeClr val="bg1"/>
                          </a:solidFill>
                          <a:effectLst/>
                        </a:rPr>
                        <a:t>1.91 (.611)</a:t>
                      </a:r>
                      <a:r>
                        <a:rPr lang="en-US" sz="3600" baseline="30000" dirty="0">
                          <a:solidFill>
                            <a:schemeClr val="bg1"/>
                          </a:solidFill>
                          <a:effectLst/>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dirty="0">
                          <a:solidFill>
                            <a:schemeClr val="bg1"/>
                          </a:solidFill>
                          <a:effectLst/>
                        </a:rPr>
                        <a:t>1.32 (.575)</a:t>
                      </a:r>
                      <a:r>
                        <a:rPr lang="en-US" sz="3600" baseline="30000" dirty="0">
                          <a:solidFill>
                            <a:schemeClr val="bg1"/>
                          </a:solidFill>
                          <a:effectLst/>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extLst>
                  <a:ext uri="{0D108BD9-81ED-4DB2-BD59-A6C34878D82A}">
                    <a16:rowId xmlns:a16="http://schemas.microsoft.com/office/drawing/2014/main" val="3002835591"/>
                  </a:ext>
                </a:extLst>
              </a:tr>
              <a:tr h="503376">
                <a:tc gridSpan="8">
                  <a:txBody>
                    <a:bodyPr/>
                    <a:lstStyle/>
                    <a:p>
                      <a:pPr marL="0" marR="0" algn="l">
                        <a:lnSpc>
                          <a:spcPct val="107000"/>
                        </a:lnSpc>
                        <a:spcBef>
                          <a:spcPts val="0"/>
                        </a:spcBef>
                        <a:spcAft>
                          <a:spcPts val="0"/>
                        </a:spcAft>
                      </a:pPr>
                      <a:r>
                        <a:rPr lang="en-US" sz="3600" dirty="0">
                          <a:solidFill>
                            <a:schemeClr val="bg1"/>
                          </a:solidFill>
                          <a:effectLst/>
                        </a:rPr>
                        <a:t>Covariates</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tx1">
                        <a:lumMod val="75000"/>
                        <a:lumOff val="2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1165004"/>
                  </a:ext>
                </a:extLst>
              </a:tr>
              <a:tr h="634518">
                <a:tc>
                  <a:txBody>
                    <a:bodyPr/>
                    <a:lstStyle/>
                    <a:p>
                      <a:pPr marL="0" marR="0" algn="l">
                        <a:lnSpc>
                          <a:spcPct val="107000"/>
                        </a:lnSpc>
                        <a:spcBef>
                          <a:spcPts val="0"/>
                        </a:spcBef>
                        <a:spcAft>
                          <a:spcPts val="0"/>
                        </a:spcAft>
                      </a:pPr>
                      <a:r>
                        <a:rPr lang="en-US" sz="3600">
                          <a:effectLst/>
                        </a:rPr>
                        <a:t>Geometry</a:t>
                      </a:r>
                      <a:r>
                        <a:rPr lang="en-US" sz="3600" baseline="30000">
                          <a:effectLst/>
                        </a:rPr>
                        <a:t>b</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3600">
                          <a:solidFill>
                            <a:schemeClr val="bg1"/>
                          </a:solidFill>
                          <a:effectLst/>
                        </a:rPr>
                        <a:t>1.01 (.112)</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0.91 (.147)</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0.45 (.385)</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0" marR="0" algn="ctr">
                        <a:lnSpc>
                          <a:spcPct val="107000"/>
                        </a:lnSpc>
                        <a:spcBef>
                          <a:spcPts val="0"/>
                        </a:spcBef>
                        <a:spcAft>
                          <a:spcPts val="0"/>
                        </a:spcAft>
                      </a:pPr>
                      <a:r>
                        <a:rPr lang="en-US" sz="3600" dirty="0">
                          <a:solidFill>
                            <a:schemeClr val="bg1"/>
                          </a:solidFill>
                          <a:effectLst/>
                        </a:rPr>
                        <a:t>1.01  (.324)</a:t>
                      </a:r>
                      <a:r>
                        <a:rPr lang="en-US" sz="3600" baseline="30000" dirty="0">
                          <a:solidFill>
                            <a:schemeClr val="bg1"/>
                          </a:solidFill>
                          <a:effectLst/>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3600">
                          <a:solidFill>
                            <a:schemeClr val="bg1"/>
                          </a:solidFill>
                          <a:effectLst/>
                        </a:rPr>
                        <a:t>1.68 (.604)</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dirty="0">
                          <a:solidFill>
                            <a:schemeClr val="bg1"/>
                          </a:solidFill>
                          <a:effectLst/>
                        </a:rPr>
                        <a:t>0.49 (.591)</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extLst>
                  <a:ext uri="{0D108BD9-81ED-4DB2-BD59-A6C34878D82A}">
                    <a16:rowId xmlns:a16="http://schemas.microsoft.com/office/drawing/2014/main" val="3705578783"/>
                  </a:ext>
                </a:extLst>
              </a:tr>
              <a:tr h="849556">
                <a:tc>
                  <a:txBody>
                    <a:bodyPr/>
                    <a:lstStyle/>
                    <a:p>
                      <a:pPr marL="0" marR="0" algn="l">
                        <a:lnSpc>
                          <a:spcPct val="107000"/>
                        </a:lnSpc>
                        <a:spcBef>
                          <a:spcPts val="0"/>
                        </a:spcBef>
                        <a:spcAft>
                          <a:spcPts val="0"/>
                        </a:spcAft>
                      </a:pPr>
                      <a:r>
                        <a:rPr lang="en-US" sz="3600">
                          <a:effectLst/>
                        </a:rPr>
                        <a:t>Math score</a:t>
                      </a:r>
                      <a:r>
                        <a:rPr lang="en-US" sz="3600" baseline="30000">
                          <a:effectLst/>
                        </a:rPr>
                        <a:t>b</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3600">
                          <a:solidFill>
                            <a:schemeClr val="bg1"/>
                          </a:solidFill>
                          <a:effectLst/>
                        </a:rPr>
                        <a:t>0.75 (.093)</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0.76 (.132)</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0.60 (.313)</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0" marR="0" algn="ctr">
                        <a:lnSpc>
                          <a:spcPct val="107000"/>
                        </a:lnSpc>
                        <a:spcBef>
                          <a:spcPts val="0"/>
                        </a:spcBef>
                        <a:spcAft>
                          <a:spcPts val="0"/>
                        </a:spcAft>
                      </a:pPr>
                      <a:r>
                        <a:rPr lang="en-US" sz="3600" dirty="0">
                          <a:solidFill>
                            <a:schemeClr val="bg1"/>
                          </a:solidFill>
                          <a:effectLst/>
                        </a:rPr>
                        <a:t>-0.05 (.233)</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3600" dirty="0">
                          <a:solidFill>
                            <a:schemeClr val="bg1"/>
                          </a:solidFill>
                          <a:effectLst/>
                        </a:rPr>
                        <a:t>-0.36 (0.718)</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dirty="0">
                          <a:solidFill>
                            <a:schemeClr val="bg1"/>
                          </a:solidFill>
                          <a:effectLst/>
                        </a:rPr>
                        <a:t>0.90 (.659)</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extLst>
                  <a:ext uri="{0D108BD9-81ED-4DB2-BD59-A6C34878D82A}">
                    <a16:rowId xmlns:a16="http://schemas.microsoft.com/office/drawing/2014/main" val="2926143417"/>
                  </a:ext>
                </a:extLst>
              </a:tr>
              <a:tr h="634518">
                <a:tc>
                  <a:txBody>
                    <a:bodyPr/>
                    <a:lstStyle/>
                    <a:p>
                      <a:pPr marL="0" marR="0" algn="l">
                        <a:lnSpc>
                          <a:spcPct val="107000"/>
                        </a:lnSpc>
                        <a:spcBef>
                          <a:spcPts val="0"/>
                        </a:spcBef>
                        <a:spcAft>
                          <a:spcPts val="0"/>
                        </a:spcAft>
                      </a:pPr>
                      <a:r>
                        <a:rPr lang="en-US" sz="3600">
                          <a:effectLst/>
                        </a:rPr>
                        <a:t>SES</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3600">
                          <a:solidFill>
                            <a:schemeClr val="bg1"/>
                          </a:solidFill>
                          <a:effectLst/>
                        </a:rPr>
                        <a:t>0.26 (.073)</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0.24 (.082)</a:t>
                      </a:r>
                      <a:r>
                        <a:rPr lang="en-US" sz="3600" baseline="30000">
                          <a:solidFill>
                            <a:schemeClr val="bg1"/>
                          </a:solidFill>
                          <a:effectLst/>
                        </a:rPr>
                        <a:t>**</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a:solidFill>
                            <a:schemeClr val="bg1"/>
                          </a:solidFill>
                          <a:effectLst/>
                        </a:rPr>
                        <a:t>0.22 (.207)</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gridSpan="2">
                  <a:txBody>
                    <a:bodyPr/>
                    <a:lstStyle/>
                    <a:p>
                      <a:pPr marL="0" marR="0" algn="ctr">
                        <a:lnSpc>
                          <a:spcPct val="107000"/>
                        </a:lnSpc>
                        <a:spcBef>
                          <a:spcPts val="0"/>
                        </a:spcBef>
                        <a:spcAft>
                          <a:spcPts val="0"/>
                        </a:spcAft>
                      </a:pPr>
                      <a:r>
                        <a:rPr lang="en-US" sz="3600">
                          <a:solidFill>
                            <a:schemeClr val="bg1"/>
                          </a:solidFill>
                          <a:effectLst/>
                        </a:rPr>
                        <a:t>0.22 (.167)</a:t>
                      </a:r>
                      <a:endPar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3600" dirty="0">
                          <a:solidFill>
                            <a:schemeClr val="bg1"/>
                          </a:solidFill>
                          <a:effectLst/>
                        </a:rPr>
                        <a:t>1.25 (.471)</a:t>
                      </a:r>
                      <a:r>
                        <a:rPr lang="en-US" sz="3600" baseline="30000" dirty="0">
                          <a:solidFill>
                            <a:schemeClr val="bg1"/>
                          </a:solidFill>
                          <a:effectLst/>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3600" dirty="0">
                          <a:solidFill>
                            <a:schemeClr val="bg1"/>
                          </a:solidFill>
                          <a:effectLst/>
                        </a:rPr>
                        <a:t>0.22 (.242)</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extLst>
                  <a:ext uri="{0D108BD9-81ED-4DB2-BD59-A6C34878D82A}">
                    <a16:rowId xmlns:a16="http://schemas.microsoft.com/office/drawing/2014/main" val="1448380128"/>
                  </a:ext>
                </a:extLst>
              </a:tr>
              <a:tr h="2469790">
                <a:tc gridSpan="8">
                  <a:txBody>
                    <a:bodyPr/>
                    <a:lstStyle/>
                    <a:p>
                      <a:pPr marL="0" marR="0">
                        <a:lnSpc>
                          <a:spcPct val="107000"/>
                        </a:lnSpc>
                        <a:spcBef>
                          <a:spcPts val="0"/>
                        </a:spcBef>
                        <a:spcAft>
                          <a:spcPts val="0"/>
                        </a:spcAft>
                      </a:pPr>
                      <a:r>
                        <a:rPr lang="en-US" sz="3600" dirty="0">
                          <a:effectLst/>
                        </a:rPr>
                        <a:t>Note. b is interpreted as change in z-score.</a:t>
                      </a:r>
                    </a:p>
                    <a:p>
                      <a:pPr marL="0" marR="0">
                        <a:lnSpc>
                          <a:spcPct val="107000"/>
                        </a:lnSpc>
                        <a:spcBef>
                          <a:spcPts val="0"/>
                        </a:spcBef>
                        <a:spcAft>
                          <a:spcPts val="0"/>
                        </a:spcAft>
                      </a:pPr>
                      <a:r>
                        <a:rPr lang="en-US" sz="3600" baseline="30000" dirty="0">
                          <a:effectLst/>
                        </a:rPr>
                        <a:t>a</a:t>
                      </a:r>
                      <a:r>
                        <a:rPr lang="en-US" sz="3600" dirty="0">
                          <a:effectLst/>
                        </a:rPr>
                        <a:t> Comp. Beliefs = Competence Beliefs. </a:t>
                      </a:r>
                      <a:r>
                        <a:rPr lang="en-US" sz="3600" baseline="30000" dirty="0">
                          <a:effectLst/>
                        </a:rPr>
                        <a:t>b</a:t>
                      </a:r>
                      <a:r>
                        <a:rPr lang="en-US" sz="3600" dirty="0">
                          <a:effectLst/>
                        </a:rPr>
                        <a:t> = 9</a:t>
                      </a:r>
                      <a:r>
                        <a:rPr lang="en-US" sz="3600" baseline="30000" dirty="0">
                          <a:effectLst/>
                        </a:rPr>
                        <a:t>th</a:t>
                      </a:r>
                      <a:r>
                        <a:rPr lang="en-US" sz="3600" dirty="0">
                          <a:effectLst/>
                        </a:rPr>
                        <a:t> grade.</a:t>
                      </a:r>
                    </a:p>
                    <a:p>
                      <a:pPr marL="0" marR="0">
                        <a:lnSpc>
                          <a:spcPct val="107000"/>
                        </a:lnSpc>
                        <a:spcBef>
                          <a:spcPts val="0"/>
                        </a:spcBef>
                        <a:spcAft>
                          <a:spcPts val="0"/>
                        </a:spcAft>
                      </a:pPr>
                      <a:r>
                        <a:rPr lang="en-US" sz="3600" dirty="0">
                          <a:effectLst/>
                        </a:rPr>
                        <a:t>* p &lt; .05. ** p &lt; .01. *** p &lt; .001.</a:t>
                      </a:r>
                    </a:p>
                    <a:p>
                      <a:pPr marL="0" marR="0">
                        <a:lnSpc>
                          <a:spcPct val="107000"/>
                        </a:lnSpc>
                        <a:spcBef>
                          <a:spcPts val="0"/>
                        </a:spcBef>
                        <a:spcAft>
                          <a:spcPts val="0"/>
                        </a:spcAft>
                      </a:pPr>
                      <a:r>
                        <a:rPr lang="en-US" sz="3600" dirty="0">
                          <a:effectLst/>
                        </a:rPr>
                        <a:t>SOURCE: U.S. Department of Education, National Center for Education Statistics, High School Longitudinal Study of 2009 (HSLS:09), 2009, 2011, 2013.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2818882"/>
                  </a:ext>
                </a:extLst>
              </a:tr>
            </a:tbl>
          </a:graphicData>
        </a:graphic>
      </p:graphicFrame>
      <p:sp>
        <p:nvSpPr>
          <p:cNvPr id="1047" name="TextBox 1046">
            <a:extLst>
              <a:ext uri="{FF2B5EF4-FFF2-40B4-BE49-F238E27FC236}">
                <a16:creationId xmlns:a16="http://schemas.microsoft.com/office/drawing/2014/main" id="{5308FC2C-299F-46AA-B8A0-AA0C459238A7}"/>
              </a:ext>
            </a:extLst>
          </p:cNvPr>
          <p:cNvSpPr txBox="1"/>
          <p:nvPr/>
        </p:nvSpPr>
        <p:spPr>
          <a:xfrm>
            <a:off x="10986758" y="3961240"/>
            <a:ext cx="20835495" cy="707886"/>
          </a:xfrm>
          <a:prstGeom prst="rect">
            <a:avLst/>
          </a:prstGeom>
          <a:noFill/>
        </p:spPr>
        <p:txBody>
          <a:bodyPr wrap="square" rtlCol="0">
            <a:spAutoFit/>
          </a:bodyPr>
          <a:lstStyle/>
          <a:p>
            <a:r>
              <a:rPr lang="en-US" sz="4000" b="1" dirty="0">
                <a:solidFill>
                  <a:schemeClr val="bg1"/>
                </a:solidFill>
              </a:rPr>
              <a:t>Descriptive Analysis</a:t>
            </a:r>
          </a:p>
        </p:txBody>
      </p:sp>
      <p:sp>
        <p:nvSpPr>
          <p:cNvPr id="123" name="TextBox 122">
            <a:extLst>
              <a:ext uri="{FF2B5EF4-FFF2-40B4-BE49-F238E27FC236}">
                <a16:creationId xmlns:a16="http://schemas.microsoft.com/office/drawing/2014/main" id="{F109A453-EACE-4A18-B783-5DE1744397D9}"/>
              </a:ext>
            </a:extLst>
          </p:cNvPr>
          <p:cNvSpPr txBox="1"/>
          <p:nvPr/>
        </p:nvSpPr>
        <p:spPr>
          <a:xfrm>
            <a:off x="10904932" y="17433426"/>
            <a:ext cx="20835495" cy="707886"/>
          </a:xfrm>
          <a:prstGeom prst="rect">
            <a:avLst/>
          </a:prstGeom>
          <a:noFill/>
        </p:spPr>
        <p:txBody>
          <a:bodyPr wrap="square" rtlCol="0">
            <a:spAutoFit/>
          </a:bodyPr>
          <a:lstStyle/>
          <a:p>
            <a:r>
              <a:rPr lang="en-US" sz="4000" b="1" dirty="0">
                <a:solidFill>
                  <a:schemeClr val="bg1"/>
                </a:solidFill>
              </a:rPr>
              <a:t>Multigroup Analysis</a:t>
            </a:r>
          </a:p>
        </p:txBody>
      </p:sp>
    </p:spTree>
    <p:extLst>
      <p:ext uri="{BB962C8B-B14F-4D97-AF65-F5344CB8AC3E}">
        <p14:creationId xmlns:p14="http://schemas.microsoft.com/office/powerpoint/2010/main" val="425284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6166</TotalTime>
  <Words>1076</Words>
  <Application>Microsoft Office PowerPoint</Application>
  <PresentationFormat>Custom</PresentationFormat>
  <Paragraphs>237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Calibri</vt:lpstr>
      <vt:lpstr>Lato</vt:lpstr>
      <vt:lpstr>Times New Roman</vt:lpstr>
      <vt:lpstr>Arial</vt:lpstr>
      <vt:lpstr>Lato Black</vt:lpstr>
      <vt:lpstr>Calibri Light</vt:lpstr>
      <vt:lpstr>Lato Medium</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Morrison</dc:creator>
  <cp:lastModifiedBy>Susan Sonnenschein</cp:lastModifiedBy>
  <cp:revision>292</cp:revision>
  <dcterms:created xsi:type="dcterms:W3CDTF">2018-09-16T19:13:41Z</dcterms:created>
  <dcterms:modified xsi:type="dcterms:W3CDTF">2020-08-03T17:17:09Z</dcterms:modified>
</cp:coreProperties>
</file>