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93776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5576">
          <p15:clr>
            <a:srgbClr val="A4A3A4"/>
          </p15:clr>
        </p15:guide>
        <p15:guide id="2" pos="6024">
          <p15:clr>
            <a:srgbClr val="A4A3A4"/>
          </p15:clr>
        </p15:guide>
        <p15:guide id="3" pos="264">
          <p15:clr>
            <a:srgbClr val="A4A3A4"/>
          </p15:clr>
        </p15:guide>
        <p15:guide id="4" pos="744">
          <p15:clr>
            <a:srgbClr val="A4A3A4"/>
          </p15:clr>
        </p15:guide>
        <p15:guide id="5" orient="horz" pos="1036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hC+VSDpDRpWiHsMjF0/UwRMrMy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Grossman" initials="JG" lastIdx="3" clrIdx="0">
    <p:extLst>
      <p:ext uri="{19B8F6BF-5375-455C-9EA6-DF929625EA0E}">
        <p15:presenceInfo xmlns:p15="http://schemas.microsoft.com/office/powerpoint/2012/main" userId="Julie Grossman" providerId="None"/>
      </p:ext>
    </p:extLst>
  </p:cmAuthor>
  <p:cmAuthor id="2" name="Michele Stites" initials="MLS" lastIdx="2" clrIdx="1">
    <p:extLst>
      <p:ext uri="{19B8F6BF-5375-455C-9EA6-DF929625EA0E}">
        <p15:presenceInfo xmlns:p15="http://schemas.microsoft.com/office/powerpoint/2012/main" userId="Michele Stit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9933FF"/>
    <a:srgbClr val="CC66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CF71476-D5A9-414D-8CD6-79BB42614640}">
  <a:tblStyle styleId="{0CF71476-D5A9-414D-8CD6-79BB4261464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967" autoAdjust="0"/>
  </p:normalViewPr>
  <p:slideViewPr>
    <p:cSldViewPr snapToGrid="0">
      <p:cViewPr varScale="1">
        <p:scale>
          <a:sx n="13" d="100"/>
          <a:sy n="13" d="100"/>
        </p:scale>
        <p:origin x="1164" y="72"/>
      </p:cViewPr>
      <p:guideLst>
        <p:guide pos="15576"/>
        <p:guide pos="6024"/>
        <p:guide pos="264"/>
        <p:guide pos="744"/>
        <p:guide orient="horz" pos="10368"/>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2:notes"/>
          <p:cNvSpPr>
            <a:spLocks noGrp="1" noRot="1" noChangeAspect="1"/>
          </p:cNvSpPr>
          <p:nvPr>
            <p:ph type="sldImg" idx="2"/>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3703320" y="5387342"/>
            <a:ext cx="41970961"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6172200" y="17289781"/>
            <a:ext cx="37033201"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a:endParaRPr/>
          </a:p>
        </p:txBody>
      </p:sp>
      <p:sp>
        <p:nvSpPr>
          <p:cNvPr id="18" name="Google Shape;18;p4"/>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3394710" y="1752607"/>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14245590" y="-2087879"/>
            <a:ext cx="20886422" cy="425881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rot="5400000">
            <a:off x="26710960" y="10377488"/>
            <a:ext cx="27896822" cy="106470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4"/>
          <p:cNvSpPr txBox="1">
            <a:spLocks noGrp="1"/>
          </p:cNvSpPr>
          <p:nvPr>
            <p:ph type="body" idx="1"/>
          </p:nvPr>
        </p:nvSpPr>
        <p:spPr>
          <a:xfrm rot="5400000">
            <a:off x="5108259" y="39053"/>
            <a:ext cx="27896822" cy="3132391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81" name="Google Shape;81;p14"/>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4"/>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394710" y="1752607"/>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3394710" y="8763000"/>
            <a:ext cx="42588181"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368995" y="8206749"/>
            <a:ext cx="42588181"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3368995" y="22029430"/>
            <a:ext cx="42588181"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11520"/>
              <a:buNone/>
              <a:defRPr sz="11520">
                <a:solidFill>
                  <a:schemeClr val="dk1"/>
                </a:solidFill>
              </a:defRPr>
            </a:lvl1pPr>
            <a:lvl2pPr marL="914400" lvl="1" indent="-228600" algn="l">
              <a:lnSpc>
                <a:spcPct val="90000"/>
              </a:lnSpc>
              <a:spcBef>
                <a:spcPts val="2400"/>
              </a:spcBef>
              <a:spcAft>
                <a:spcPts val="0"/>
              </a:spcAft>
              <a:buClr>
                <a:srgbClr val="888888"/>
              </a:buClr>
              <a:buSzPts val="9600"/>
              <a:buNone/>
              <a:defRPr sz="9600">
                <a:solidFill>
                  <a:srgbClr val="888888"/>
                </a:solidFill>
              </a:defRPr>
            </a:lvl2pPr>
            <a:lvl3pPr marL="1371600" lvl="2" indent="-228600" algn="l">
              <a:lnSpc>
                <a:spcPct val="90000"/>
              </a:lnSpc>
              <a:spcBef>
                <a:spcPts val="2400"/>
              </a:spcBef>
              <a:spcAft>
                <a:spcPts val="0"/>
              </a:spcAft>
              <a:buClr>
                <a:srgbClr val="888888"/>
              </a:buClr>
              <a:buSzPts val="8640"/>
              <a:buNone/>
              <a:defRPr sz="8640">
                <a:solidFill>
                  <a:srgbClr val="888888"/>
                </a:solidFill>
              </a:defRPr>
            </a:lvl3pPr>
            <a:lvl4pPr marL="1828800" lvl="3" indent="-228600" algn="l">
              <a:lnSpc>
                <a:spcPct val="90000"/>
              </a:lnSpc>
              <a:spcBef>
                <a:spcPts val="2400"/>
              </a:spcBef>
              <a:spcAft>
                <a:spcPts val="0"/>
              </a:spcAft>
              <a:buClr>
                <a:srgbClr val="888888"/>
              </a:buClr>
              <a:buSzPts val="7680"/>
              <a:buNone/>
              <a:defRPr sz="7680">
                <a:solidFill>
                  <a:srgbClr val="888888"/>
                </a:solidFill>
              </a:defRPr>
            </a:lvl4pPr>
            <a:lvl5pPr marL="2286000" lvl="4" indent="-228600" algn="l">
              <a:lnSpc>
                <a:spcPct val="90000"/>
              </a:lnSpc>
              <a:spcBef>
                <a:spcPts val="2400"/>
              </a:spcBef>
              <a:spcAft>
                <a:spcPts val="0"/>
              </a:spcAft>
              <a:buClr>
                <a:srgbClr val="888888"/>
              </a:buClr>
              <a:buSzPts val="7680"/>
              <a:buNone/>
              <a:defRPr sz="7680">
                <a:solidFill>
                  <a:srgbClr val="888888"/>
                </a:solidFill>
              </a:defRPr>
            </a:lvl5pPr>
            <a:lvl6pPr marL="2743200" lvl="5" indent="-228600" algn="l">
              <a:lnSpc>
                <a:spcPct val="90000"/>
              </a:lnSpc>
              <a:spcBef>
                <a:spcPts val="2400"/>
              </a:spcBef>
              <a:spcAft>
                <a:spcPts val="0"/>
              </a:spcAft>
              <a:buClr>
                <a:srgbClr val="888888"/>
              </a:buClr>
              <a:buSzPts val="7680"/>
              <a:buNone/>
              <a:defRPr sz="7680">
                <a:solidFill>
                  <a:srgbClr val="888888"/>
                </a:solidFill>
              </a:defRPr>
            </a:lvl6pPr>
            <a:lvl7pPr marL="3200400" lvl="6" indent="-228600" algn="l">
              <a:lnSpc>
                <a:spcPct val="90000"/>
              </a:lnSpc>
              <a:spcBef>
                <a:spcPts val="2400"/>
              </a:spcBef>
              <a:spcAft>
                <a:spcPts val="0"/>
              </a:spcAft>
              <a:buClr>
                <a:srgbClr val="888888"/>
              </a:buClr>
              <a:buSzPts val="7680"/>
              <a:buNone/>
              <a:defRPr sz="7680">
                <a:solidFill>
                  <a:srgbClr val="888888"/>
                </a:solidFill>
              </a:defRPr>
            </a:lvl7pPr>
            <a:lvl8pPr marL="3657600" lvl="7" indent="-228600" algn="l">
              <a:lnSpc>
                <a:spcPct val="90000"/>
              </a:lnSpc>
              <a:spcBef>
                <a:spcPts val="2400"/>
              </a:spcBef>
              <a:spcAft>
                <a:spcPts val="0"/>
              </a:spcAft>
              <a:buClr>
                <a:srgbClr val="888888"/>
              </a:buClr>
              <a:buSzPts val="7680"/>
              <a:buNone/>
              <a:defRPr sz="7680">
                <a:solidFill>
                  <a:srgbClr val="888888"/>
                </a:solidFill>
              </a:defRPr>
            </a:lvl8pPr>
            <a:lvl9pPr marL="4114800" lvl="8" indent="-228600" algn="l">
              <a:lnSpc>
                <a:spcPct val="90000"/>
              </a:lnSpc>
              <a:spcBef>
                <a:spcPts val="2400"/>
              </a:spcBef>
              <a:spcAft>
                <a:spcPts val="0"/>
              </a:spcAft>
              <a:buClr>
                <a:srgbClr val="888888"/>
              </a:buClr>
              <a:buSzPts val="7680"/>
              <a:buNone/>
              <a:defRPr sz="7680">
                <a:solidFill>
                  <a:srgbClr val="888888"/>
                </a:solidFill>
              </a:defRPr>
            </a:lvl9pPr>
          </a:lstStyle>
          <a:p>
            <a:endParaRPr/>
          </a:p>
        </p:txBody>
      </p:sp>
      <p:sp>
        <p:nvSpPr>
          <p:cNvPr id="30" name="Google Shape;30;p6"/>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394710" y="1752607"/>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3394710" y="8763000"/>
            <a:ext cx="2098548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24997409" y="8763000"/>
            <a:ext cx="20985480"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3401141" y="1752607"/>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3401147" y="8069582"/>
            <a:ext cx="20889037"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3" name="Google Shape;43;p8"/>
          <p:cNvSpPr txBox="1">
            <a:spLocks noGrp="1"/>
          </p:cNvSpPr>
          <p:nvPr>
            <p:ph type="body" idx="2"/>
          </p:nvPr>
        </p:nvSpPr>
        <p:spPr>
          <a:xfrm>
            <a:off x="3401147" y="12024360"/>
            <a:ext cx="20889037"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24997413" y="8069582"/>
            <a:ext cx="20991910"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45" name="Google Shape;45;p8"/>
          <p:cNvSpPr txBox="1">
            <a:spLocks noGrp="1"/>
          </p:cNvSpPr>
          <p:nvPr>
            <p:ph type="body" idx="4"/>
          </p:nvPr>
        </p:nvSpPr>
        <p:spPr>
          <a:xfrm>
            <a:off x="24997413" y="12024360"/>
            <a:ext cx="20991910"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3394710" y="1752607"/>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0"/>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0"/>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3401142" y="2194560"/>
            <a:ext cx="15925561"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1"/>
          <p:cNvSpPr txBox="1">
            <a:spLocks noGrp="1"/>
          </p:cNvSpPr>
          <p:nvPr>
            <p:ph type="body" idx="1"/>
          </p:nvPr>
        </p:nvSpPr>
        <p:spPr>
          <a:xfrm>
            <a:off x="20991911" y="4739647"/>
            <a:ext cx="24997410" cy="23393400"/>
          </a:xfrm>
          <a:prstGeom prst="rect">
            <a:avLst/>
          </a:prstGeom>
          <a:noFill/>
          <a:ln>
            <a:noFill/>
          </a:ln>
        </p:spPr>
        <p:txBody>
          <a:bodyPr spcFirstLastPara="1" wrap="square" lIns="91425" tIns="45700" rIns="91425" bIns="45700" anchor="t" anchorCtr="0">
            <a:normAutofit/>
          </a:bodyPr>
          <a:lstStyle>
            <a:lvl1pPr marL="457200" lvl="0" indent="-1203960" algn="l">
              <a:lnSpc>
                <a:spcPct val="90000"/>
              </a:lnSpc>
              <a:spcBef>
                <a:spcPts val="4800"/>
              </a:spcBef>
              <a:spcAft>
                <a:spcPts val="0"/>
              </a:spcAft>
              <a:buClr>
                <a:schemeClr val="dk1"/>
              </a:buClr>
              <a:buSzPts val="15360"/>
              <a:buChar char="•"/>
              <a:defRPr sz="15360"/>
            </a:lvl1pPr>
            <a:lvl2pPr marL="914400" lvl="1" indent="-1082040" algn="l">
              <a:lnSpc>
                <a:spcPct val="90000"/>
              </a:lnSpc>
              <a:spcBef>
                <a:spcPts val="2400"/>
              </a:spcBef>
              <a:spcAft>
                <a:spcPts val="0"/>
              </a:spcAft>
              <a:buClr>
                <a:schemeClr val="dk1"/>
              </a:buClr>
              <a:buSzPts val="13440"/>
              <a:buChar char="•"/>
              <a:defRPr sz="13439"/>
            </a:lvl2pPr>
            <a:lvl3pPr marL="1371600" lvl="2" indent="-960120" algn="l">
              <a:lnSpc>
                <a:spcPct val="90000"/>
              </a:lnSpc>
              <a:spcBef>
                <a:spcPts val="2400"/>
              </a:spcBef>
              <a:spcAft>
                <a:spcPts val="0"/>
              </a:spcAft>
              <a:buClr>
                <a:schemeClr val="dk1"/>
              </a:buClr>
              <a:buSzPts val="11520"/>
              <a:buChar char="•"/>
              <a:defRPr sz="11520"/>
            </a:lvl3pPr>
            <a:lvl4pPr marL="1828800" lvl="3" indent="-838200" algn="l">
              <a:lnSpc>
                <a:spcPct val="90000"/>
              </a:lnSpc>
              <a:spcBef>
                <a:spcPts val="2400"/>
              </a:spcBef>
              <a:spcAft>
                <a:spcPts val="0"/>
              </a:spcAft>
              <a:buClr>
                <a:schemeClr val="dk1"/>
              </a:buClr>
              <a:buSzPts val="9600"/>
              <a:buChar char="•"/>
              <a:defRPr sz="9600"/>
            </a:lvl4pPr>
            <a:lvl5pPr marL="2286000" lvl="4" indent="-838200" algn="l">
              <a:lnSpc>
                <a:spcPct val="90000"/>
              </a:lnSpc>
              <a:spcBef>
                <a:spcPts val="2400"/>
              </a:spcBef>
              <a:spcAft>
                <a:spcPts val="0"/>
              </a:spcAft>
              <a:buClr>
                <a:schemeClr val="dk1"/>
              </a:buClr>
              <a:buSzPts val="9600"/>
              <a:buChar char="•"/>
              <a:defRPr sz="9600"/>
            </a:lvl5pPr>
            <a:lvl6pPr marL="2743200" lvl="5" indent="-838200" algn="l">
              <a:lnSpc>
                <a:spcPct val="90000"/>
              </a:lnSpc>
              <a:spcBef>
                <a:spcPts val="2400"/>
              </a:spcBef>
              <a:spcAft>
                <a:spcPts val="0"/>
              </a:spcAft>
              <a:buClr>
                <a:schemeClr val="dk1"/>
              </a:buClr>
              <a:buSzPts val="9600"/>
              <a:buChar char="•"/>
              <a:defRPr sz="9600"/>
            </a:lvl6pPr>
            <a:lvl7pPr marL="3200400" lvl="6" indent="-838200" algn="l">
              <a:lnSpc>
                <a:spcPct val="90000"/>
              </a:lnSpc>
              <a:spcBef>
                <a:spcPts val="2400"/>
              </a:spcBef>
              <a:spcAft>
                <a:spcPts val="0"/>
              </a:spcAft>
              <a:buClr>
                <a:schemeClr val="dk1"/>
              </a:buClr>
              <a:buSzPts val="9600"/>
              <a:buChar char="•"/>
              <a:defRPr sz="9600"/>
            </a:lvl7pPr>
            <a:lvl8pPr marL="3657600" lvl="7" indent="-838200" algn="l">
              <a:lnSpc>
                <a:spcPct val="90000"/>
              </a:lnSpc>
              <a:spcBef>
                <a:spcPts val="2400"/>
              </a:spcBef>
              <a:spcAft>
                <a:spcPts val="0"/>
              </a:spcAft>
              <a:buClr>
                <a:schemeClr val="dk1"/>
              </a:buClr>
              <a:buSzPts val="9600"/>
              <a:buChar char="•"/>
              <a:defRPr sz="9600"/>
            </a:lvl8pPr>
            <a:lvl9pPr marL="4114800" lvl="8" indent="-838200" algn="l">
              <a:lnSpc>
                <a:spcPct val="90000"/>
              </a:lnSpc>
              <a:spcBef>
                <a:spcPts val="2400"/>
              </a:spcBef>
              <a:spcAft>
                <a:spcPts val="0"/>
              </a:spcAft>
              <a:buClr>
                <a:schemeClr val="dk1"/>
              </a:buClr>
              <a:buSzPts val="9600"/>
              <a:buChar char="•"/>
              <a:defRPr sz="9600"/>
            </a:lvl9pPr>
          </a:lstStyle>
          <a:p>
            <a:endParaRPr/>
          </a:p>
        </p:txBody>
      </p:sp>
      <p:sp>
        <p:nvSpPr>
          <p:cNvPr id="61" name="Google Shape;61;p11"/>
          <p:cNvSpPr txBox="1">
            <a:spLocks noGrp="1"/>
          </p:cNvSpPr>
          <p:nvPr>
            <p:ph type="body" idx="2"/>
          </p:nvPr>
        </p:nvSpPr>
        <p:spPr>
          <a:xfrm>
            <a:off x="3401142" y="9875520"/>
            <a:ext cx="15925561"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62" name="Google Shape;62;p11"/>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3401142" y="2194560"/>
            <a:ext cx="15925561"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a:spLocks noGrp="1"/>
          </p:cNvSpPr>
          <p:nvPr>
            <p:ph type="pic" idx="2"/>
          </p:nvPr>
        </p:nvSpPr>
        <p:spPr>
          <a:xfrm>
            <a:off x="20991911" y="4739647"/>
            <a:ext cx="24997410" cy="233934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4800"/>
              </a:spcBef>
              <a:spcAft>
                <a:spcPts val="0"/>
              </a:spcAft>
              <a:buClr>
                <a:schemeClr val="dk1"/>
              </a:buClr>
              <a:buSzPts val="15360"/>
              <a:buFont typeface="Arial"/>
              <a:buNone/>
              <a:defRPr sz="15360" b="0" i="0" u="none" strike="noStrike" cap="none">
                <a:solidFill>
                  <a:schemeClr val="dk1"/>
                </a:solidFill>
                <a:latin typeface="Calibri"/>
                <a:ea typeface="Calibri"/>
                <a:cs typeface="Calibri"/>
                <a:sym typeface="Calibri"/>
              </a:defRPr>
            </a:lvl1pPr>
            <a:lvl2pPr marR="0" lvl="1" algn="l" rtl="0">
              <a:lnSpc>
                <a:spcPct val="90000"/>
              </a:lnSpc>
              <a:spcBef>
                <a:spcPts val="2400"/>
              </a:spcBef>
              <a:spcAft>
                <a:spcPts val="0"/>
              </a:spcAft>
              <a:buClr>
                <a:schemeClr val="dk1"/>
              </a:buClr>
              <a:buSzPts val="13440"/>
              <a:buFont typeface="Arial"/>
              <a:buNone/>
              <a:defRPr sz="13439" b="0" i="0" u="none" strike="noStrike" cap="none">
                <a:solidFill>
                  <a:schemeClr val="dk1"/>
                </a:solidFill>
                <a:latin typeface="Calibri"/>
                <a:ea typeface="Calibri"/>
                <a:cs typeface="Calibri"/>
                <a:sym typeface="Calibri"/>
              </a:defRPr>
            </a:lvl2pPr>
            <a:lvl3pPr marR="0" lvl="2" algn="l" rtl="0">
              <a:lnSpc>
                <a:spcPct val="90000"/>
              </a:lnSpc>
              <a:spcBef>
                <a:spcPts val="2400"/>
              </a:spcBef>
              <a:spcAft>
                <a:spcPts val="0"/>
              </a:spcAft>
              <a:buClr>
                <a:schemeClr val="dk1"/>
              </a:buClr>
              <a:buSzPts val="11520"/>
              <a:buFont typeface="Arial"/>
              <a:buNone/>
              <a:defRPr sz="11520" b="0" i="0" u="none" strike="noStrike" cap="none">
                <a:solidFill>
                  <a:schemeClr val="dk1"/>
                </a:solidFill>
                <a:latin typeface="Calibri"/>
                <a:ea typeface="Calibri"/>
                <a:cs typeface="Calibri"/>
                <a:sym typeface="Calibri"/>
              </a:defRPr>
            </a:lvl3pPr>
            <a:lvl4pPr marR="0" lvl="3"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4pPr>
            <a:lvl5pPr marR="0" lvl="4"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5pPr>
            <a:lvl6pPr marR="0" lvl="5"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6pPr>
            <a:lvl7pPr marR="0" lvl="6"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7pPr>
            <a:lvl8pPr marR="0" lvl="7"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8pPr>
            <a:lvl9pPr marR="0" lvl="8" algn="l" rtl="0">
              <a:lnSpc>
                <a:spcPct val="90000"/>
              </a:lnSpc>
              <a:spcBef>
                <a:spcPts val="240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8" name="Google Shape;68;p12"/>
          <p:cNvSpPr txBox="1">
            <a:spLocks noGrp="1"/>
          </p:cNvSpPr>
          <p:nvPr>
            <p:ph type="body" idx="1"/>
          </p:nvPr>
        </p:nvSpPr>
        <p:spPr>
          <a:xfrm>
            <a:off x="3401142" y="9875520"/>
            <a:ext cx="15925561"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69" name="Google Shape;69;p12"/>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3394710" y="1752607"/>
            <a:ext cx="42588181"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1120"/>
              <a:buFont typeface="Calibri"/>
              <a:buNone/>
              <a:defRPr sz="2112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3394710" y="8763000"/>
            <a:ext cx="42588181" cy="20886422"/>
          </a:xfrm>
          <a:prstGeom prst="rect">
            <a:avLst/>
          </a:prstGeom>
          <a:noFill/>
          <a:ln>
            <a:noFill/>
          </a:ln>
        </p:spPr>
        <p:txBody>
          <a:bodyPr spcFirstLastPara="1" wrap="square" lIns="91425" tIns="45700" rIns="91425" bIns="45700" anchor="t" anchorCtr="0">
            <a:normAutofit/>
          </a:bodyPr>
          <a:lstStyle>
            <a:lvl1pPr marL="457200" marR="0" lvl="0" indent="-1082040" algn="l" rtl="0">
              <a:lnSpc>
                <a:spcPct val="90000"/>
              </a:lnSpc>
              <a:spcBef>
                <a:spcPts val="4800"/>
              </a:spcBef>
              <a:spcAft>
                <a:spcPts val="0"/>
              </a:spcAft>
              <a:buClr>
                <a:schemeClr val="dk1"/>
              </a:buClr>
              <a:buSzPts val="13440"/>
              <a:buFont typeface="Arial"/>
              <a:buChar char="•"/>
              <a:defRPr sz="13439" b="0" i="0" u="none" strike="noStrike" cap="none">
                <a:solidFill>
                  <a:schemeClr val="dk1"/>
                </a:solidFill>
                <a:latin typeface="Calibri"/>
                <a:ea typeface="Calibri"/>
                <a:cs typeface="Calibri"/>
                <a:sym typeface="Calibri"/>
              </a:defRPr>
            </a:lvl1pPr>
            <a:lvl2pPr marL="914400" marR="0" lvl="1" indent="-960120" algn="l" rtl="0">
              <a:lnSpc>
                <a:spcPct val="90000"/>
              </a:lnSpc>
              <a:spcBef>
                <a:spcPts val="2400"/>
              </a:spcBef>
              <a:spcAft>
                <a:spcPts val="0"/>
              </a:spcAft>
              <a:buClr>
                <a:schemeClr val="dk1"/>
              </a:buClr>
              <a:buSzPts val="11520"/>
              <a:buFont typeface="Arial"/>
              <a:buChar char="•"/>
              <a:defRPr sz="11520" b="0" i="0" u="none" strike="noStrike" cap="none">
                <a:solidFill>
                  <a:schemeClr val="dk1"/>
                </a:solidFill>
                <a:latin typeface="Calibri"/>
                <a:ea typeface="Calibri"/>
                <a:cs typeface="Calibri"/>
                <a:sym typeface="Calibri"/>
              </a:defRPr>
            </a:lvl2pPr>
            <a:lvl3pPr marL="1371600" marR="0" lvl="2" indent="-838200" algn="l" rtl="0">
              <a:lnSpc>
                <a:spcPct val="90000"/>
              </a:lnSpc>
              <a:spcBef>
                <a:spcPts val="24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3pPr>
            <a:lvl4pPr marL="1828800" marR="0" lvl="3"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4pPr>
            <a:lvl5pPr marL="2286000" marR="0" lvl="4"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3394710" y="30510488"/>
            <a:ext cx="11109960" cy="175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16356330" y="30510488"/>
            <a:ext cx="16664939"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576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34872931" y="30510488"/>
            <a:ext cx="11109960" cy="175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760" b="0" i="0" u="none" strike="noStrike" cap="none">
                <a:solidFill>
                  <a:srgbClr val="888888"/>
                </a:solidFill>
                <a:latin typeface="Calibri"/>
                <a:ea typeface="Calibri"/>
                <a:cs typeface="Calibri"/>
                <a:sym typeface="Calibri"/>
              </a:defRPr>
            </a:lvl1pPr>
            <a:lvl2pPr marL="0" marR="0" lvl="1" indent="0" algn="r" rtl="0">
              <a:spcBef>
                <a:spcPts val="0"/>
              </a:spcBef>
              <a:buNone/>
              <a:defRPr sz="5760" b="0" i="0" u="none" strike="noStrike" cap="none">
                <a:solidFill>
                  <a:srgbClr val="888888"/>
                </a:solidFill>
                <a:latin typeface="Calibri"/>
                <a:ea typeface="Calibri"/>
                <a:cs typeface="Calibri"/>
                <a:sym typeface="Calibri"/>
              </a:defRPr>
            </a:lvl2pPr>
            <a:lvl3pPr marL="0" marR="0" lvl="2" indent="0" algn="r" rtl="0">
              <a:spcBef>
                <a:spcPts val="0"/>
              </a:spcBef>
              <a:buNone/>
              <a:defRPr sz="5760" b="0" i="0" u="none" strike="noStrike" cap="none">
                <a:solidFill>
                  <a:srgbClr val="888888"/>
                </a:solidFill>
                <a:latin typeface="Calibri"/>
                <a:ea typeface="Calibri"/>
                <a:cs typeface="Calibri"/>
                <a:sym typeface="Calibri"/>
              </a:defRPr>
            </a:lvl3pPr>
            <a:lvl4pPr marL="0" marR="0" lvl="3" indent="0" algn="r" rtl="0">
              <a:spcBef>
                <a:spcPts val="0"/>
              </a:spcBef>
              <a:buNone/>
              <a:defRPr sz="5760" b="0" i="0" u="none" strike="noStrike" cap="none">
                <a:solidFill>
                  <a:srgbClr val="888888"/>
                </a:solidFill>
                <a:latin typeface="Calibri"/>
                <a:ea typeface="Calibri"/>
                <a:cs typeface="Calibri"/>
                <a:sym typeface="Calibri"/>
              </a:defRPr>
            </a:lvl4pPr>
            <a:lvl5pPr marL="0" marR="0" lvl="4" indent="0" algn="r" rtl="0">
              <a:spcBef>
                <a:spcPts val="0"/>
              </a:spcBef>
              <a:buNone/>
              <a:defRPr sz="5760" b="0" i="0" u="none" strike="noStrike" cap="none">
                <a:solidFill>
                  <a:srgbClr val="888888"/>
                </a:solidFill>
                <a:latin typeface="Calibri"/>
                <a:ea typeface="Calibri"/>
                <a:cs typeface="Calibri"/>
                <a:sym typeface="Calibri"/>
              </a:defRPr>
            </a:lvl5pPr>
            <a:lvl6pPr marL="0" marR="0" lvl="5" indent="0" algn="r" rtl="0">
              <a:spcBef>
                <a:spcPts val="0"/>
              </a:spcBef>
              <a:buNone/>
              <a:defRPr sz="5760" b="0" i="0" u="none" strike="noStrike" cap="none">
                <a:solidFill>
                  <a:srgbClr val="888888"/>
                </a:solidFill>
                <a:latin typeface="Calibri"/>
                <a:ea typeface="Calibri"/>
                <a:cs typeface="Calibri"/>
                <a:sym typeface="Calibri"/>
              </a:defRPr>
            </a:lvl6pPr>
            <a:lvl7pPr marL="0" marR="0" lvl="6" indent="0" algn="r" rtl="0">
              <a:spcBef>
                <a:spcPts val="0"/>
              </a:spcBef>
              <a:buNone/>
              <a:defRPr sz="5760" b="0" i="0" u="none" strike="noStrike" cap="none">
                <a:solidFill>
                  <a:srgbClr val="888888"/>
                </a:solidFill>
                <a:latin typeface="Calibri"/>
                <a:ea typeface="Calibri"/>
                <a:cs typeface="Calibri"/>
                <a:sym typeface="Calibri"/>
              </a:defRPr>
            </a:lvl7pPr>
            <a:lvl8pPr marL="0" marR="0" lvl="7" indent="0" algn="r" rtl="0">
              <a:spcBef>
                <a:spcPts val="0"/>
              </a:spcBef>
              <a:buNone/>
              <a:defRPr sz="5760" b="0" i="0" u="none" strike="noStrike" cap="none">
                <a:solidFill>
                  <a:srgbClr val="888888"/>
                </a:solidFill>
                <a:latin typeface="Calibri"/>
                <a:ea typeface="Calibri"/>
                <a:cs typeface="Calibri"/>
                <a:sym typeface="Calibri"/>
              </a:defRPr>
            </a:lvl8pPr>
            <a:lvl9pPr marL="0" marR="0" lvl="8" indent="0" algn="r" rtl="0">
              <a:spcBef>
                <a:spcPts val="0"/>
              </a:spcBef>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lin ang="5400012" scaled="0"/>
        </a:gradFill>
        <a:effectLst/>
      </p:bgPr>
    </p:bg>
    <p:spTree>
      <p:nvGrpSpPr>
        <p:cNvPr id="1" name="Shape 87"/>
        <p:cNvGrpSpPr/>
        <p:nvPr/>
      </p:nvGrpSpPr>
      <p:grpSpPr>
        <a:xfrm>
          <a:off x="0" y="0"/>
          <a:ext cx="0" cy="0"/>
          <a:chOff x="0" y="0"/>
          <a:chExt cx="0" cy="0"/>
        </a:xfrm>
      </p:grpSpPr>
      <p:sp>
        <p:nvSpPr>
          <p:cNvPr id="98" name="Google Shape;98;p2"/>
          <p:cNvSpPr txBox="1"/>
          <p:nvPr/>
        </p:nvSpPr>
        <p:spPr>
          <a:xfrm>
            <a:off x="33225350" y="6234907"/>
            <a:ext cx="15185024" cy="1545740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6000" b="1" dirty="0">
                <a:solidFill>
                  <a:srgbClr val="C00000"/>
                </a:solidFill>
                <a:latin typeface="Cambria"/>
                <a:ea typeface="Cambria"/>
                <a:cs typeface="Cambria"/>
                <a:sym typeface="Cambria"/>
              </a:rPr>
              <a:t>Results (Cont.) </a:t>
            </a:r>
            <a:endParaRPr sz="6000" b="1" dirty="0">
              <a:solidFill>
                <a:srgbClr val="C00000"/>
              </a:solidFill>
              <a:latin typeface="Cambria"/>
              <a:ea typeface="Cambria"/>
              <a:cs typeface="Cambria"/>
              <a:sym typeface="Cambria"/>
            </a:endParaRPr>
          </a:p>
          <a:p>
            <a:pPr marL="0" lvl="0" indent="0" algn="l" rtl="0">
              <a:spcBef>
                <a:spcPts val="1000"/>
              </a:spcBef>
              <a:spcAft>
                <a:spcPts val="0"/>
              </a:spcAft>
              <a:buClr>
                <a:schemeClr val="dk1"/>
              </a:buClr>
              <a:buSzPts val="1100"/>
              <a:buFont typeface="Arial"/>
              <a:buNone/>
            </a:pPr>
            <a:r>
              <a:rPr lang="en-US" sz="3900" b="1" i="1" dirty="0">
                <a:solidFill>
                  <a:schemeClr val="dk1"/>
                </a:solidFill>
                <a:latin typeface="Cambria"/>
                <a:ea typeface="Cambria"/>
                <a:cs typeface="Cambria"/>
                <a:sym typeface="Cambria"/>
              </a:rPr>
              <a:t>RQ2: What concerns do parents of children with special needs face with distance learning?</a:t>
            </a:r>
            <a:endParaRPr sz="3900" b="1" i="1"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Across grades, parents reported significant concerns about …</a:t>
            </a:r>
            <a:endParaRPr sz="39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r>
              <a:rPr lang="en-US" sz="3900" dirty="0">
                <a:solidFill>
                  <a:schemeClr val="dk1"/>
                </a:solidFill>
                <a:latin typeface="Cambria"/>
                <a:ea typeface="Cambria"/>
                <a:cs typeface="Cambria"/>
                <a:sym typeface="Cambria"/>
              </a:rPr>
              <a:t>The constant need for parental support during distance learning in both general education (62</a:t>
            </a:r>
            <a:r>
              <a:rPr lang="en-US" sz="3900" dirty="0" smtClean="0">
                <a:solidFill>
                  <a:schemeClr val="dk1"/>
                </a:solidFill>
                <a:latin typeface="Cambria"/>
                <a:ea typeface="Cambria"/>
                <a:cs typeface="Cambria"/>
                <a:sym typeface="Cambria"/>
              </a:rPr>
              <a:t>% of parents) </a:t>
            </a:r>
            <a:r>
              <a:rPr lang="en-US" sz="3900" dirty="0">
                <a:solidFill>
                  <a:schemeClr val="dk1"/>
                </a:solidFill>
                <a:latin typeface="Cambria"/>
                <a:ea typeface="Cambria"/>
                <a:cs typeface="Cambria"/>
                <a:sym typeface="Cambria"/>
              </a:rPr>
              <a:t>and special education (67</a:t>
            </a:r>
            <a:r>
              <a:rPr lang="en-US" sz="3900" dirty="0" smtClean="0">
                <a:solidFill>
                  <a:schemeClr val="dk1"/>
                </a:solidFill>
                <a:latin typeface="Cambria"/>
                <a:ea typeface="Cambria"/>
                <a:cs typeface="Cambria"/>
                <a:sym typeface="Cambria"/>
              </a:rPr>
              <a:t>% of parents) </a:t>
            </a:r>
            <a:r>
              <a:rPr lang="en-US" sz="3900" dirty="0">
                <a:solidFill>
                  <a:schemeClr val="dk1"/>
                </a:solidFill>
                <a:latin typeface="Cambria"/>
                <a:ea typeface="Cambria"/>
                <a:cs typeface="Cambria"/>
                <a:sym typeface="Cambria"/>
              </a:rPr>
              <a:t>settings </a:t>
            </a:r>
            <a:endParaRPr lang="en-US" sz="39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sz="1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indent="-476250">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352550" lvl="1"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r>
              <a:rPr lang="en-US" sz="3900" dirty="0">
                <a:solidFill>
                  <a:schemeClr val="dk1"/>
                </a:solidFill>
                <a:latin typeface="Cambria"/>
                <a:ea typeface="Cambria"/>
                <a:cs typeface="Cambria"/>
                <a:sym typeface="Cambria"/>
              </a:rPr>
              <a:t>The amount of time required to complete assignments (23</a:t>
            </a:r>
            <a:r>
              <a:rPr lang="en-US" sz="3900" dirty="0" smtClean="0">
                <a:solidFill>
                  <a:schemeClr val="dk1"/>
                </a:solidFill>
                <a:latin typeface="Cambria"/>
                <a:ea typeface="Cambria"/>
                <a:cs typeface="Cambria"/>
                <a:sym typeface="Cambria"/>
              </a:rPr>
              <a:t>% of parents)</a:t>
            </a:r>
            <a:endParaRPr sz="3900" dirty="0">
              <a:solidFill>
                <a:schemeClr val="dk1"/>
              </a:solidFill>
              <a:latin typeface="Cambria"/>
              <a:ea typeface="Cambria"/>
              <a:cs typeface="Cambria"/>
              <a:sym typeface="Cambria"/>
            </a:endParaRPr>
          </a:p>
          <a:p>
            <a:pPr marL="1828800" lvl="1" indent="-476250" algn="l" rtl="0">
              <a:spcBef>
                <a:spcPts val="0"/>
              </a:spcBef>
              <a:spcAft>
                <a:spcPts val="0"/>
              </a:spcAft>
              <a:buClr>
                <a:schemeClr val="dk1"/>
              </a:buClr>
              <a:buSzPts val="3900"/>
              <a:buFont typeface="Cambria"/>
              <a:buChar char="○"/>
            </a:pPr>
            <a:r>
              <a:rPr lang="en-US" sz="3900" dirty="0" smtClean="0">
                <a:solidFill>
                  <a:schemeClr val="dk1"/>
                </a:solidFill>
                <a:latin typeface="Cambria"/>
                <a:ea typeface="Cambria"/>
                <a:cs typeface="Cambria"/>
                <a:sym typeface="Cambria"/>
              </a:rPr>
              <a:t>Lack </a:t>
            </a:r>
            <a:r>
              <a:rPr lang="en-US" sz="3900" dirty="0">
                <a:solidFill>
                  <a:schemeClr val="dk1"/>
                </a:solidFill>
                <a:latin typeface="Cambria"/>
                <a:ea typeface="Cambria"/>
                <a:cs typeface="Cambria"/>
                <a:sym typeface="Cambria"/>
              </a:rPr>
              <a:t>of flexibility regarding completion of assignments/tasks</a:t>
            </a:r>
            <a:endParaRPr sz="3900" dirty="0">
              <a:solidFill>
                <a:schemeClr val="dk1"/>
              </a:solidFill>
              <a:latin typeface="Cambria"/>
              <a:ea typeface="Cambria"/>
              <a:cs typeface="Cambria"/>
              <a:sym typeface="Cambria"/>
            </a:endParaRPr>
          </a:p>
          <a:p>
            <a:pPr marL="2641600" lvl="3"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536700" lvl="3" indent="58738" algn="l" rtl="0">
              <a:spcBef>
                <a:spcPts val="0"/>
              </a:spcBef>
              <a:spcAft>
                <a:spcPts val="0"/>
              </a:spcAft>
              <a:buClr>
                <a:schemeClr val="dk1"/>
              </a:buClr>
              <a:buSzPts val="3900"/>
            </a:pPr>
            <a:endParaRPr lang="en-US" sz="1000" dirty="0" smtClean="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smtClean="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smtClean="0">
              <a:solidFill>
                <a:schemeClr val="dk1"/>
              </a:solidFill>
              <a:latin typeface="Cambria"/>
              <a:ea typeface="Cambria"/>
              <a:cs typeface="Cambria"/>
              <a:sym typeface="Cambria"/>
            </a:endParaRPr>
          </a:p>
          <a:p>
            <a:pPr marL="2266950" lvl="3" algn="l" rtl="0">
              <a:spcBef>
                <a:spcPts val="0"/>
              </a:spcBef>
              <a:spcAft>
                <a:spcPts val="0"/>
              </a:spcAft>
              <a:buClr>
                <a:schemeClr val="dk1"/>
              </a:buClr>
              <a:buSzPts val="3900"/>
            </a:pPr>
            <a:endParaRPr lang="en-US" sz="200" dirty="0" smtClean="0">
              <a:solidFill>
                <a:schemeClr val="dk1"/>
              </a:solidFill>
              <a:latin typeface="Cambria"/>
              <a:ea typeface="Cambria"/>
              <a:cs typeface="Cambria"/>
              <a:sym typeface="Cambria"/>
            </a:endParaRPr>
          </a:p>
          <a:p>
            <a:pPr marL="2266950" lvl="3" indent="-31750" algn="l" rtl="0">
              <a:spcBef>
                <a:spcPts val="0"/>
              </a:spcBef>
              <a:spcAft>
                <a:spcPts val="0"/>
              </a:spcAft>
              <a:buClr>
                <a:schemeClr val="dk1"/>
              </a:buClr>
              <a:buSzPts val="3900"/>
              <a:tabLst>
                <a:tab pos="2743200" algn="l"/>
              </a:tabLst>
            </a:pPr>
            <a:endParaRPr lang="en-US" sz="1000" dirty="0" smtClean="0">
              <a:solidFill>
                <a:schemeClr val="dk1"/>
              </a:solidFill>
              <a:latin typeface="Cambria"/>
              <a:ea typeface="Cambria"/>
              <a:cs typeface="Cambria"/>
              <a:sym typeface="Cambria"/>
            </a:endParaRPr>
          </a:p>
          <a:p>
            <a:pPr marL="1711325" lvl="3" indent="-57150" algn="l" rtl="0">
              <a:spcBef>
                <a:spcPts val="0"/>
              </a:spcBef>
              <a:spcAft>
                <a:spcPts val="0"/>
              </a:spcAft>
              <a:buClr>
                <a:schemeClr val="dk1"/>
              </a:buClr>
              <a:buSzPts val="3900"/>
              <a:tabLst>
                <a:tab pos="2743200" algn="l"/>
              </a:tabLst>
            </a:pPr>
            <a:endParaRPr lang="en-US" sz="100" dirty="0" smtClean="0">
              <a:solidFill>
                <a:schemeClr val="dk1"/>
              </a:solidFill>
              <a:latin typeface="Cambria"/>
              <a:ea typeface="Cambria"/>
              <a:cs typeface="Cambria"/>
              <a:sym typeface="Cambria"/>
            </a:endParaRPr>
          </a:p>
          <a:p>
            <a:pPr marL="1711325" lvl="3" indent="168275" algn="l" rtl="0">
              <a:spcBef>
                <a:spcPts val="0"/>
              </a:spcBef>
              <a:spcAft>
                <a:spcPts val="0"/>
              </a:spcAft>
              <a:buClr>
                <a:schemeClr val="dk1"/>
              </a:buClr>
              <a:buSzPts val="3900"/>
              <a:tabLst>
                <a:tab pos="2743200" algn="l"/>
              </a:tabLst>
            </a:pPr>
            <a:endParaRPr lang="en-US" sz="3900" dirty="0" smtClean="0">
              <a:solidFill>
                <a:schemeClr val="dk1"/>
              </a:solidFill>
              <a:latin typeface="Cambria"/>
              <a:ea typeface="Cambria"/>
              <a:cs typeface="Cambria"/>
              <a:sym typeface="Cambria"/>
            </a:endParaRPr>
          </a:p>
          <a:p>
            <a:pPr marL="1711325" lvl="3" indent="168275" algn="l" rtl="0">
              <a:spcBef>
                <a:spcPts val="0"/>
              </a:spcBef>
              <a:spcAft>
                <a:spcPts val="0"/>
              </a:spcAft>
              <a:buClr>
                <a:schemeClr val="dk1"/>
              </a:buClr>
              <a:buSzPts val="3900"/>
              <a:tabLst>
                <a:tab pos="2743200" algn="l"/>
              </a:tabLst>
            </a:pPr>
            <a:endParaRPr lang="en-US" sz="3900" dirty="0" smtClean="0">
              <a:solidFill>
                <a:schemeClr val="dk1"/>
              </a:solidFill>
              <a:latin typeface="Cambria"/>
              <a:ea typeface="Cambria"/>
              <a:cs typeface="Cambria"/>
              <a:sym typeface="Cambria"/>
            </a:endParaRPr>
          </a:p>
          <a:p>
            <a:pPr marL="1711325" lvl="3" indent="168275" algn="l" rtl="0">
              <a:spcBef>
                <a:spcPts val="0"/>
              </a:spcBef>
              <a:spcAft>
                <a:spcPts val="0"/>
              </a:spcAft>
              <a:buClr>
                <a:schemeClr val="dk1"/>
              </a:buClr>
              <a:buSzPts val="3900"/>
              <a:tabLst>
                <a:tab pos="2743200" algn="l"/>
              </a:tabLst>
            </a:pPr>
            <a:endParaRPr lang="en-US" sz="39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438150" lvl="0" algn="l" rtl="0">
              <a:spcBef>
                <a:spcPts val="0"/>
              </a:spcBef>
              <a:spcAft>
                <a:spcPts val="0"/>
              </a:spcAft>
              <a:buClr>
                <a:schemeClr val="dk1"/>
              </a:buClr>
              <a:buSzPct val="75000"/>
            </a:pPr>
            <a:endParaRPr lang="en-US" sz="1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ct val="75000"/>
              <a:buFont typeface="Cambria"/>
              <a:buChar char="●"/>
            </a:pPr>
            <a:r>
              <a:rPr lang="en-US" sz="3900" dirty="0" smtClean="0">
                <a:solidFill>
                  <a:schemeClr val="dk1"/>
                </a:solidFill>
                <a:latin typeface="Cambria"/>
                <a:ea typeface="Cambria"/>
                <a:cs typeface="Cambria"/>
                <a:sym typeface="Cambria"/>
              </a:rPr>
              <a:t>When referring to distance learning, parents said…</a:t>
            </a:r>
          </a:p>
          <a:p>
            <a:pPr marL="914400" lvl="0" indent="-476250" algn="l" rtl="0">
              <a:spcBef>
                <a:spcPts val="0"/>
              </a:spcBef>
              <a:spcAft>
                <a:spcPts val="0"/>
              </a:spcAft>
              <a:buClr>
                <a:schemeClr val="dk1"/>
              </a:buClr>
              <a:buSzPts val="3900"/>
              <a:buFont typeface="Cambria"/>
              <a:buChar char="●"/>
            </a:pPr>
            <a:endParaRPr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2292350"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1825625" lvl="1" indent="-171450" algn="l" rtl="0">
              <a:spcBef>
                <a:spcPts val="0"/>
              </a:spcBef>
              <a:spcAft>
                <a:spcPts val="0"/>
              </a:spcAft>
              <a:buClr>
                <a:schemeClr val="dk1"/>
              </a:buClr>
              <a:buSzPts val="3900"/>
              <a:buFont typeface="Arial" panose="020B0604020202020204" pitchFamily="34" charset="0"/>
              <a:buChar char="•"/>
            </a:pPr>
            <a:endParaRPr lang="en-US" sz="100" dirty="0" smtClean="0">
              <a:solidFill>
                <a:schemeClr val="dk1"/>
              </a:solidFill>
              <a:latin typeface="Cambria"/>
              <a:ea typeface="Cambria"/>
              <a:cs typeface="Cambria"/>
              <a:sym typeface="Cambria"/>
            </a:endParaRPr>
          </a:p>
          <a:p>
            <a:pPr marL="1825625"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1825625"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1825625" lvl="1" indent="-171450" algn="l" rtl="0">
              <a:spcBef>
                <a:spcPts val="0"/>
              </a:spcBef>
              <a:spcAft>
                <a:spcPts val="0"/>
              </a:spcAft>
              <a:buClr>
                <a:schemeClr val="dk1"/>
              </a:buClr>
              <a:buSzPts val="3900"/>
              <a:buFont typeface="Arial" panose="020B0604020202020204" pitchFamily="34" charset="0"/>
              <a:buChar char="•"/>
            </a:pPr>
            <a:endParaRPr lang="en-US" sz="1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438150" lvl="0" algn="l" rtl="0">
              <a:spcBef>
                <a:spcPts val="0"/>
              </a:spcBef>
              <a:spcAft>
                <a:spcPts val="0"/>
              </a:spcAft>
              <a:buClr>
                <a:schemeClr val="dk1"/>
              </a:buClr>
              <a:buSzPts val="3900"/>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2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1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1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ts val="3900"/>
              <a:buFont typeface="Cambria"/>
              <a:buChar char="●"/>
            </a:pPr>
            <a:endParaRPr lang="en-US" sz="100" dirty="0" smtClean="0">
              <a:solidFill>
                <a:schemeClr val="dk1"/>
              </a:solidFill>
              <a:latin typeface="Cambria"/>
              <a:ea typeface="Cambria"/>
              <a:cs typeface="Cambria"/>
              <a:sym typeface="Cambria"/>
            </a:endParaRPr>
          </a:p>
          <a:p>
            <a:pPr marL="438150" lvl="0" algn="l" rtl="0">
              <a:spcBef>
                <a:spcPts val="0"/>
              </a:spcBef>
              <a:spcAft>
                <a:spcPts val="0"/>
              </a:spcAft>
              <a:buClr>
                <a:schemeClr val="dk1"/>
              </a:buClr>
              <a:buSzPts val="3900"/>
            </a:pPr>
            <a:endParaRPr lang="en-US" sz="100" dirty="0" smtClean="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ct val="75000"/>
              <a:buFont typeface="Cambria"/>
              <a:buChar char="●"/>
            </a:pPr>
            <a:r>
              <a:rPr lang="en-US" sz="3900" dirty="0" smtClean="0">
                <a:solidFill>
                  <a:schemeClr val="dk1"/>
                </a:solidFill>
                <a:latin typeface="Cambria"/>
                <a:ea typeface="Cambria"/>
                <a:cs typeface="Cambria"/>
                <a:sym typeface="Cambria"/>
              </a:rPr>
              <a:t>Parents </a:t>
            </a:r>
            <a:r>
              <a:rPr lang="en-US" sz="3900" dirty="0">
                <a:solidFill>
                  <a:schemeClr val="dk1"/>
                </a:solidFill>
                <a:latin typeface="Cambria"/>
                <a:ea typeface="Cambria"/>
                <a:cs typeface="Cambria"/>
                <a:sym typeface="Cambria"/>
              </a:rPr>
              <a:t>noted their children’s lack of progress in school and some referred to it as children losing skills </a:t>
            </a:r>
            <a:endParaRPr sz="3900" dirty="0">
              <a:solidFill>
                <a:schemeClr val="dk1"/>
              </a:solidFill>
              <a:latin typeface="Cambria"/>
              <a:ea typeface="Cambria"/>
              <a:cs typeface="Cambria"/>
              <a:sym typeface="Cambria"/>
            </a:endParaRPr>
          </a:p>
          <a:p>
            <a:pPr marL="2006600" lvl="1"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1828800" lvl="1" indent="-117475" algn="l" rtl="0">
              <a:spcBef>
                <a:spcPts val="0"/>
              </a:spcBef>
              <a:spcAft>
                <a:spcPts val="0"/>
              </a:spcAft>
              <a:buClr>
                <a:schemeClr val="dk1"/>
              </a:buClr>
              <a:buSzPts val="3900"/>
            </a:pPr>
            <a:endParaRPr lang="en-US" sz="100" dirty="0">
              <a:solidFill>
                <a:schemeClr val="dk1"/>
              </a:solidFill>
              <a:latin typeface="Cambria"/>
              <a:ea typeface="Cambria"/>
              <a:cs typeface="Cambria"/>
              <a:sym typeface="Cambria"/>
            </a:endParaRPr>
          </a:p>
          <a:p>
            <a:pPr marL="0" lvl="0" indent="0" algn="l" rtl="0">
              <a:spcBef>
                <a:spcPts val="1000"/>
              </a:spcBef>
              <a:spcAft>
                <a:spcPts val="1000"/>
              </a:spcAft>
              <a:buNone/>
            </a:pPr>
            <a:endParaRPr lang="en-US" sz="4300" dirty="0">
              <a:solidFill>
                <a:schemeClr val="dk1"/>
              </a:solidFill>
              <a:latin typeface="Cambria"/>
              <a:ea typeface="Cambria"/>
              <a:cs typeface="Cambria"/>
              <a:sym typeface="Cambria"/>
            </a:endParaRPr>
          </a:p>
        </p:txBody>
      </p:sp>
      <p:sp>
        <p:nvSpPr>
          <p:cNvPr id="97" name="Google Shape;97;p2"/>
          <p:cNvSpPr/>
          <p:nvPr/>
        </p:nvSpPr>
        <p:spPr>
          <a:xfrm>
            <a:off x="33081475" y="6281687"/>
            <a:ext cx="15721843" cy="16414079"/>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Rectangle 37"/>
          <p:cNvSpPr/>
          <p:nvPr/>
        </p:nvSpPr>
        <p:spPr>
          <a:xfrm>
            <a:off x="34037622" y="18771992"/>
            <a:ext cx="13981889" cy="717711"/>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4061400" y="14479080"/>
            <a:ext cx="13970000" cy="1128621"/>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4049511" y="17467286"/>
            <a:ext cx="13970000" cy="1150049"/>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4061401" y="15748950"/>
            <a:ext cx="13969999" cy="846862"/>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4061400" y="11254866"/>
            <a:ext cx="13970000" cy="1161294"/>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4061401" y="20910247"/>
            <a:ext cx="13969999" cy="1547897"/>
          </a:xfrm>
          <a:prstGeom prst="rect">
            <a:avLst/>
          </a:prstGeom>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Google Shape;88;p2"/>
          <p:cNvSpPr/>
          <p:nvPr/>
        </p:nvSpPr>
        <p:spPr>
          <a:xfrm>
            <a:off x="492350" y="6290250"/>
            <a:ext cx="15748500" cy="9955200"/>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487675" y="476352"/>
            <a:ext cx="48402300" cy="5607000"/>
          </a:xfrm>
          <a:prstGeom prst="rect">
            <a:avLst/>
          </a:prstGeom>
          <a:noFill/>
          <a:ln w="76200" cap="flat" cmpd="sng">
            <a:solidFill>
              <a:srgbClr val="C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90;p2"/>
          <p:cNvSpPr txBox="1">
            <a:spLocks noGrp="1"/>
          </p:cNvSpPr>
          <p:nvPr>
            <p:ph type="title"/>
          </p:nvPr>
        </p:nvSpPr>
        <p:spPr>
          <a:xfrm>
            <a:off x="739100" y="716300"/>
            <a:ext cx="48150900" cy="23928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13000"/>
              <a:buFont typeface="Cambria"/>
              <a:buNone/>
            </a:pPr>
            <a:r>
              <a:rPr lang="en-US" sz="11600" b="1" dirty="0">
                <a:latin typeface="Cambria"/>
                <a:ea typeface="Cambria"/>
                <a:cs typeface="Cambria"/>
                <a:sym typeface="Cambria"/>
              </a:rPr>
              <a:t>Where Are My Child's Special Education Services During COVID-19?</a:t>
            </a:r>
            <a:endParaRPr sz="11600" b="1" dirty="0"/>
          </a:p>
        </p:txBody>
      </p:sp>
      <p:sp>
        <p:nvSpPr>
          <p:cNvPr id="91" name="Google Shape;91;p2"/>
          <p:cNvSpPr txBox="1"/>
          <p:nvPr/>
        </p:nvSpPr>
        <p:spPr>
          <a:xfrm>
            <a:off x="487680" y="2385058"/>
            <a:ext cx="48402300" cy="23928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8500"/>
              <a:buFont typeface="Cambria"/>
              <a:buNone/>
            </a:pPr>
            <a:r>
              <a:rPr lang="en-US" sz="7300">
                <a:solidFill>
                  <a:schemeClr val="dk1"/>
                </a:solidFill>
                <a:latin typeface="Cambria"/>
                <a:ea typeface="Cambria"/>
                <a:cs typeface="Cambria"/>
                <a:sym typeface="Cambria"/>
              </a:rPr>
              <a:t>Samantha H. Galczyk</a:t>
            </a:r>
            <a:r>
              <a:rPr lang="en-US" sz="7300" baseline="30000">
                <a:solidFill>
                  <a:schemeClr val="dk1"/>
                </a:solidFill>
                <a:latin typeface="Cambria"/>
                <a:ea typeface="Cambria"/>
                <a:cs typeface="Cambria"/>
                <a:sym typeface="Cambria"/>
              </a:rPr>
              <a:t>1</a:t>
            </a:r>
            <a:r>
              <a:rPr lang="en-US" sz="7300">
                <a:solidFill>
                  <a:schemeClr val="dk1"/>
                </a:solidFill>
                <a:latin typeface="Cambria"/>
                <a:ea typeface="Cambria"/>
                <a:cs typeface="Cambria"/>
                <a:sym typeface="Cambria"/>
              </a:rPr>
              <a:t>, Michele L. Stites</a:t>
            </a:r>
            <a:r>
              <a:rPr lang="en-US" sz="7300" baseline="30000">
                <a:solidFill>
                  <a:schemeClr val="dk1"/>
                </a:solidFill>
                <a:latin typeface="Cambria"/>
                <a:ea typeface="Cambria"/>
                <a:cs typeface="Cambria"/>
                <a:sym typeface="Cambria"/>
              </a:rPr>
              <a:t>1</a:t>
            </a:r>
            <a:r>
              <a:rPr lang="en-US" sz="7300">
                <a:solidFill>
                  <a:schemeClr val="dk1"/>
                </a:solidFill>
                <a:latin typeface="Cambria"/>
                <a:ea typeface="Cambria"/>
                <a:cs typeface="Cambria"/>
                <a:sym typeface="Cambria"/>
              </a:rPr>
              <a:t>, Julie A. Grossman</a:t>
            </a:r>
            <a:r>
              <a:rPr lang="en-US" sz="7300" baseline="30000">
                <a:solidFill>
                  <a:schemeClr val="dk1"/>
                </a:solidFill>
                <a:latin typeface="Cambria"/>
                <a:ea typeface="Cambria"/>
                <a:cs typeface="Cambria"/>
                <a:sym typeface="Cambria"/>
              </a:rPr>
              <a:t>2</a:t>
            </a:r>
            <a:r>
              <a:rPr lang="en-US" sz="7300">
                <a:solidFill>
                  <a:schemeClr val="dk1"/>
                </a:solidFill>
                <a:latin typeface="Cambria"/>
                <a:ea typeface="Cambria"/>
                <a:cs typeface="Cambria"/>
                <a:sym typeface="Cambria"/>
              </a:rPr>
              <a:t>, &amp; Susan Sonnenschein</a:t>
            </a:r>
            <a:r>
              <a:rPr lang="en-US" sz="7300" baseline="30000">
                <a:solidFill>
                  <a:schemeClr val="dk1"/>
                </a:solidFill>
                <a:latin typeface="Cambria"/>
                <a:ea typeface="Cambria"/>
                <a:cs typeface="Cambria"/>
                <a:sym typeface="Cambria"/>
              </a:rPr>
              <a:t>1</a:t>
            </a:r>
            <a:endParaRPr sz="7300" baseline="30000">
              <a:solidFill>
                <a:schemeClr val="dk1"/>
              </a:solidFill>
              <a:latin typeface="Cambria"/>
              <a:ea typeface="Cambria"/>
              <a:cs typeface="Cambria"/>
              <a:sym typeface="Cambria"/>
            </a:endParaRPr>
          </a:p>
        </p:txBody>
      </p:sp>
      <p:sp>
        <p:nvSpPr>
          <p:cNvPr id="92" name="Google Shape;92;p2"/>
          <p:cNvSpPr txBox="1"/>
          <p:nvPr/>
        </p:nvSpPr>
        <p:spPr>
          <a:xfrm>
            <a:off x="487680" y="3756658"/>
            <a:ext cx="48402300" cy="23928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8500"/>
              <a:buFont typeface="Cambria"/>
              <a:buNone/>
            </a:pPr>
            <a:r>
              <a:rPr lang="en-US" sz="5700">
                <a:solidFill>
                  <a:schemeClr val="dk1"/>
                </a:solidFill>
                <a:latin typeface="Cambria"/>
                <a:ea typeface="Cambria"/>
                <a:cs typeface="Cambria"/>
                <a:sym typeface="Cambria"/>
              </a:rPr>
              <a:t>UMBC </a:t>
            </a:r>
            <a:r>
              <a:rPr lang="en-US" sz="5700" baseline="30000">
                <a:solidFill>
                  <a:schemeClr val="dk1"/>
                </a:solidFill>
                <a:latin typeface="Cambria"/>
                <a:ea typeface="Cambria"/>
                <a:cs typeface="Cambria"/>
                <a:sym typeface="Cambria"/>
              </a:rPr>
              <a:t>1</a:t>
            </a:r>
            <a:r>
              <a:rPr lang="en-US" sz="5700">
                <a:solidFill>
                  <a:schemeClr val="dk1"/>
                </a:solidFill>
                <a:latin typeface="Cambria"/>
                <a:ea typeface="Cambria"/>
                <a:cs typeface="Cambria"/>
                <a:sym typeface="Cambria"/>
              </a:rPr>
              <a:t>; Prince George’s County Public Schools </a:t>
            </a:r>
            <a:r>
              <a:rPr lang="en-US" sz="5700" baseline="30000">
                <a:solidFill>
                  <a:schemeClr val="dk1"/>
                </a:solidFill>
                <a:latin typeface="Cambria"/>
                <a:ea typeface="Cambria"/>
                <a:cs typeface="Cambria"/>
                <a:sym typeface="Cambria"/>
              </a:rPr>
              <a:t>2</a:t>
            </a:r>
            <a:endParaRPr sz="5700" baseline="30000">
              <a:solidFill>
                <a:schemeClr val="dk1"/>
              </a:solidFill>
              <a:latin typeface="Cambria"/>
              <a:ea typeface="Cambria"/>
              <a:cs typeface="Cambria"/>
              <a:sym typeface="Cambria"/>
            </a:endParaRPr>
          </a:p>
        </p:txBody>
      </p:sp>
      <p:pic>
        <p:nvPicPr>
          <p:cNvPr id="93" name="Google Shape;93;p2"/>
          <p:cNvPicPr preferRelativeResize="0"/>
          <p:nvPr/>
        </p:nvPicPr>
        <p:blipFill>
          <a:blip r:embed="rId3">
            <a:alphaModFix/>
          </a:blip>
          <a:stretch>
            <a:fillRect/>
          </a:stretch>
        </p:blipFill>
        <p:spPr>
          <a:xfrm>
            <a:off x="42573575" y="2893680"/>
            <a:ext cx="3859714" cy="2974250"/>
          </a:xfrm>
          <a:prstGeom prst="rect">
            <a:avLst/>
          </a:prstGeom>
          <a:noFill/>
          <a:ln>
            <a:noFill/>
          </a:ln>
        </p:spPr>
      </p:pic>
      <p:sp>
        <p:nvSpPr>
          <p:cNvPr id="94" name="Google Shape;94;p2"/>
          <p:cNvSpPr txBox="1"/>
          <p:nvPr/>
        </p:nvSpPr>
        <p:spPr>
          <a:xfrm>
            <a:off x="739100" y="6442650"/>
            <a:ext cx="15180000" cy="93063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US" sz="6000" b="1" dirty="0">
                <a:solidFill>
                  <a:srgbClr val="C00000"/>
                </a:solidFill>
                <a:latin typeface="Cambria"/>
                <a:ea typeface="Cambria"/>
                <a:cs typeface="Cambria"/>
                <a:sym typeface="Cambria"/>
              </a:rPr>
              <a:t>Introduction</a:t>
            </a:r>
            <a:endParaRPr sz="6000" b="1" dirty="0">
              <a:solidFill>
                <a:srgbClr val="C00000"/>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Since the onset of COVID-19, students, parents, and educators. have been impacted by school closures (Song et al., 2020). </a:t>
            </a:r>
            <a:endParaRPr sz="3900"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Challenges brought on by school closure may be exacerbated for students with disabilities who are reliant on special education and related services provided by the school (Hill, 2020). </a:t>
            </a:r>
            <a:endParaRPr sz="3900"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14% of U.S. public school students receive special education services (IES, 2020). </a:t>
            </a:r>
            <a:endParaRPr sz="3900"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Few studies have explored the effects of COVID-19 on students receiving special education services. </a:t>
            </a:r>
            <a:endParaRPr sz="3900" dirty="0">
              <a:solidFill>
                <a:schemeClr val="dk1"/>
              </a:solidFill>
              <a:latin typeface="Cambria"/>
              <a:ea typeface="Cambria"/>
              <a:cs typeface="Cambria"/>
              <a:sym typeface="Cambria"/>
            </a:endParaRPr>
          </a:p>
          <a:p>
            <a:pPr marL="914400" lvl="0" indent="-476250" algn="l" rtl="0">
              <a:spcBef>
                <a:spcPts val="1000"/>
              </a:spcBef>
              <a:spcAft>
                <a:spcPts val="1000"/>
              </a:spcAft>
              <a:buClr>
                <a:schemeClr val="dk1"/>
              </a:buClr>
              <a:buSzPct val="75000"/>
              <a:buFont typeface="Cambria"/>
              <a:buChar char="●"/>
            </a:pPr>
            <a:r>
              <a:rPr lang="en-US" sz="3900" dirty="0">
                <a:solidFill>
                  <a:schemeClr val="dk1"/>
                </a:solidFill>
                <a:latin typeface="Cambria"/>
                <a:ea typeface="Cambria"/>
                <a:cs typeface="Cambria"/>
                <a:sym typeface="Cambria"/>
              </a:rPr>
              <a:t>The present study explored how students receiving special education services and their families have been impacted by the delivery of services via distance learning. </a:t>
            </a:r>
            <a:endParaRPr sz="3900" dirty="0">
              <a:solidFill>
                <a:schemeClr val="dk1"/>
              </a:solidFill>
              <a:latin typeface="Cambria"/>
              <a:ea typeface="Cambria"/>
              <a:cs typeface="Cambria"/>
              <a:sym typeface="Cambria"/>
            </a:endParaRPr>
          </a:p>
        </p:txBody>
      </p:sp>
      <p:sp>
        <p:nvSpPr>
          <p:cNvPr id="95" name="Google Shape;95;p2"/>
          <p:cNvSpPr/>
          <p:nvPr/>
        </p:nvSpPr>
        <p:spPr>
          <a:xfrm>
            <a:off x="535100" y="20977300"/>
            <a:ext cx="15748500" cy="11676416"/>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txBox="1"/>
          <p:nvPr/>
        </p:nvSpPr>
        <p:spPr>
          <a:xfrm>
            <a:off x="736850" y="21259800"/>
            <a:ext cx="15339650" cy="102499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6100" b="1" dirty="0">
                <a:solidFill>
                  <a:srgbClr val="C00000"/>
                </a:solidFill>
                <a:latin typeface="Cambria"/>
                <a:ea typeface="Cambria"/>
                <a:cs typeface="Cambria"/>
                <a:sym typeface="Cambria"/>
              </a:rPr>
              <a:t>Method</a:t>
            </a:r>
            <a:endParaRPr sz="6100" b="1" dirty="0">
              <a:solidFill>
                <a:srgbClr val="C00000"/>
              </a:solidFill>
              <a:latin typeface="Cambria"/>
              <a:ea typeface="Cambria"/>
              <a:cs typeface="Cambria"/>
              <a:sym typeface="Cambria"/>
            </a:endParaRPr>
          </a:p>
          <a:p>
            <a:pPr marL="0" lvl="0" indent="0" algn="l" rtl="0">
              <a:spcBef>
                <a:spcPts val="1000"/>
              </a:spcBef>
              <a:spcAft>
                <a:spcPts val="0"/>
              </a:spcAft>
              <a:buNone/>
            </a:pPr>
            <a:r>
              <a:rPr lang="en-US" sz="3900" b="1" i="1" dirty="0">
                <a:solidFill>
                  <a:schemeClr val="dk1"/>
                </a:solidFill>
                <a:latin typeface="Cambria"/>
                <a:ea typeface="Cambria"/>
                <a:cs typeface="Cambria"/>
                <a:sym typeface="Cambria"/>
              </a:rPr>
              <a:t>Participants: N = 152 parents </a:t>
            </a:r>
          </a:p>
          <a:p>
            <a:pPr marL="0" lvl="0" indent="0" algn="l" rtl="0">
              <a:spcBef>
                <a:spcPts val="1000"/>
              </a:spcBef>
              <a:spcAft>
                <a:spcPts val="0"/>
              </a:spcAft>
              <a:buNone/>
            </a:pPr>
            <a:endParaRPr lang="en-US" sz="3900" b="1" i="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200" b="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200" b="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200" b="1" dirty="0">
              <a:solidFill>
                <a:schemeClr val="dk1"/>
              </a:solidFill>
              <a:latin typeface="Cambria"/>
              <a:ea typeface="Cambria"/>
              <a:cs typeface="Cambria"/>
              <a:sym typeface="Cambria"/>
            </a:endParaRPr>
          </a:p>
          <a:p>
            <a:pPr marL="0" lvl="0" indent="0" algn="l" rtl="0">
              <a:spcBef>
                <a:spcPts val="1000"/>
              </a:spcBef>
              <a:spcAft>
                <a:spcPts val="0"/>
              </a:spcAft>
              <a:buNone/>
            </a:pPr>
            <a:r>
              <a:rPr lang="en-US" sz="3900" b="1" dirty="0">
                <a:solidFill>
                  <a:schemeClr val="dk1"/>
                </a:solidFill>
                <a:latin typeface="Cambria"/>
                <a:ea typeface="Cambria"/>
                <a:cs typeface="Cambria"/>
                <a:sym typeface="Cambria"/>
              </a:rPr>
              <a:t>Parents answered questions about their children who… </a:t>
            </a:r>
          </a:p>
          <a:p>
            <a:pPr marL="0" lvl="0" indent="0" algn="l" rtl="0">
              <a:spcBef>
                <a:spcPts val="1000"/>
              </a:spcBef>
              <a:spcAft>
                <a:spcPts val="0"/>
              </a:spcAft>
              <a:buNone/>
            </a:pPr>
            <a:endParaRPr lang="en-US" sz="200" b="1"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r>
              <a:rPr lang="en-US" sz="3900" dirty="0">
                <a:solidFill>
                  <a:schemeClr val="dk1"/>
                </a:solidFill>
                <a:latin typeface="Cambria"/>
                <a:ea typeface="Cambria"/>
                <a:cs typeface="Cambria"/>
                <a:sym typeface="Cambria"/>
              </a:rPr>
              <a:t>were enrolled in…</a:t>
            </a: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endParaRPr lang="en-US" sz="200" dirty="0">
              <a:solidFill>
                <a:schemeClr val="dk1"/>
              </a:solidFill>
              <a:latin typeface="Cambria"/>
              <a:ea typeface="Cambria"/>
              <a:cs typeface="Cambria"/>
              <a:sym typeface="Cambria"/>
            </a:endParaRPr>
          </a:p>
          <a:p>
            <a:pPr marL="407988" indent="-407988">
              <a:spcBef>
                <a:spcPts val="1000"/>
              </a:spcBef>
              <a:buFont typeface="Arial" panose="020B0604020202020204" pitchFamily="34" charset="0"/>
              <a:buChar char="•"/>
            </a:pPr>
            <a:r>
              <a:rPr lang="en-US" sz="3900" dirty="0">
                <a:solidFill>
                  <a:schemeClr val="dk1"/>
                </a:solidFill>
                <a:latin typeface="Cambria"/>
                <a:ea typeface="Cambria"/>
                <a:cs typeface="Cambria"/>
                <a:sym typeface="Cambria"/>
              </a:rPr>
              <a:t>Receiving IEP/IFSP/504 plan services for a primary educational disability of….</a:t>
            </a:r>
          </a:p>
          <a:p>
            <a:pPr marL="0" lvl="0" indent="0" algn="l" rtl="0">
              <a:spcBef>
                <a:spcPts val="1000"/>
              </a:spcBef>
              <a:spcAft>
                <a:spcPts val="0"/>
              </a:spcAft>
              <a:buNone/>
            </a:pPr>
            <a:endParaRPr lang="en-US" sz="3900" b="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3900" b="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3900" b="1" dirty="0">
              <a:solidFill>
                <a:schemeClr val="dk1"/>
              </a:solidFill>
              <a:latin typeface="Cambria"/>
              <a:ea typeface="Cambria"/>
              <a:cs typeface="Cambria"/>
              <a:sym typeface="Cambria"/>
            </a:endParaRPr>
          </a:p>
          <a:p>
            <a:pPr marL="0" lvl="0" indent="0" algn="l" rtl="0">
              <a:spcBef>
                <a:spcPts val="1000"/>
              </a:spcBef>
              <a:spcAft>
                <a:spcPts val="0"/>
              </a:spcAft>
              <a:buNone/>
            </a:pPr>
            <a:endParaRPr lang="en-US" sz="3900" dirty="0">
              <a:solidFill>
                <a:schemeClr val="dk1"/>
              </a:solidFill>
              <a:latin typeface="Cambria"/>
              <a:ea typeface="Cambria"/>
              <a:cs typeface="Cambria"/>
              <a:sym typeface="Cambria"/>
            </a:endParaRPr>
          </a:p>
          <a:p>
            <a:pPr marL="0" lvl="0" indent="0" algn="l" rtl="0">
              <a:spcBef>
                <a:spcPts val="1000"/>
              </a:spcBef>
              <a:spcAft>
                <a:spcPts val="0"/>
              </a:spcAft>
              <a:buNone/>
            </a:pPr>
            <a:endParaRPr sz="3900" dirty="0">
              <a:solidFill>
                <a:schemeClr val="dk1"/>
              </a:solidFill>
              <a:latin typeface="Cambria"/>
              <a:ea typeface="Cambria"/>
              <a:cs typeface="Cambria"/>
              <a:sym typeface="Cambria"/>
            </a:endParaRPr>
          </a:p>
          <a:p>
            <a:pPr marL="0" lvl="0" indent="0" algn="l" rtl="0">
              <a:spcBef>
                <a:spcPts val="1000"/>
              </a:spcBef>
              <a:spcAft>
                <a:spcPts val="1000"/>
              </a:spcAft>
              <a:buNone/>
            </a:pPr>
            <a:endParaRPr lang="en-US" sz="3900" b="1" i="1" dirty="0">
              <a:solidFill>
                <a:schemeClr val="dk1"/>
              </a:solidFill>
              <a:latin typeface="Cambria"/>
              <a:ea typeface="Cambria"/>
              <a:cs typeface="Cambria"/>
              <a:sym typeface="Cambria"/>
            </a:endParaRPr>
          </a:p>
        </p:txBody>
      </p:sp>
      <p:sp>
        <p:nvSpPr>
          <p:cNvPr id="99" name="Google Shape;99;p2"/>
          <p:cNvSpPr/>
          <p:nvPr/>
        </p:nvSpPr>
        <p:spPr>
          <a:xfrm>
            <a:off x="496400" y="16517675"/>
            <a:ext cx="15748500" cy="4176900"/>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txBox="1"/>
          <p:nvPr/>
        </p:nvSpPr>
        <p:spPr>
          <a:xfrm>
            <a:off x="739100" y="16674250"/>
            <a:ext cx="15180000" cy="37506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US" sz="6000" b="1" dirty="0">
                <a:solidFill>
                  <a:srgbClr val="C00000"/>
                </a:solidFill>
                <a:latin typeface="Cambria"/>
                <a:ea typeface="Cambria"/>
                <a:cs typeface="Cambria"/>
                <a:sym typeface="Cambria"/>
              </a:rPr>
              <a:t>Research Questions</a:t>
            </a:r>
            <a:endParaRPr sz="6000" b="1" dirty="0">
              <a:solidFill>
                <a:srgbClr val="C00000"/>
              </a:solidFill>
              <a:latin typeface="Cambria"/>
              <a:ea typeface="Cambria"/>
              <a:cs typeface="Cambria"/>
              <a:sym typeface="Cambria"/>
            </a:endParaRPr>
          </a:p>
          <a:p>
            <a:pPr marL="914400" lvl="0" indent="-476250" algn="l" rtl="0">
              <a:spcBef>
                <a:spcPts val="1000"/>
              </a:spcBef>
              <a:spcAft>
                <a:spcPts val="0"/>
              </a:spcAft>
              <a:buClr>
                <a:schemeClr val="dk1"/>
              </a:buClr>
              <a:buSzPts val="3900"/>
              <a:buFont typeface="Cambria"/>
              <a:buAutoNum type="arabicPeriod"/>
            </a:pPr>
            <a:r>
              <a:rPr lang="en-US" sz="3900" dirty="0">
                <a:solidFill>
                  <a:schemeClr val="dk1"/>
                </a:solidFill>
                <a:latin typeface="Cambria"/>
                <a:ea typeface="Cambria"/>
                <a:cs typeface="Cambria"/>
                <a:sym typeface="Cambria"/>
              </a:rPr>
              <a:t>How has the delivery of services changed since the onset of COVID-19? Do they differ by child’s grade?</a:t>
            </a:r>
            <a:endParaRPr sz="3900" dirty="0">
              <a:solidFill>
                <a:schemeClr val="dk1"/>
              </a:solidFill>
              <a:latin typeface="Cambria"/>
              <a:ea typeface="Cambria"/>
              <a:cs typeface="Cambria"/>
              <a:sym typeface="Cambria"/>
            </a:endParaRPr>
          </a:p>
          <a:p>
            <a:pPr marL="914400" lvl="0" indent="-476250" algn="l" rtl="0">
              <a:spcBef>
                <a:spcPts val="1000"/>
              </a:spcBef>
              <a:spcAft>
                <a:spcPts val="1000"/>
              </a:spcAft>
              <a:buClr>
                <a:schemeClr val="dk1"/>
              </a:buClr>
              <a:buSzPts val="3900"/>
              <a:buFont typeface="Cambria"/>
              <a:buAutoNum type="arabicPeriod"/>
            </a:pPr>
            <a:r>
              <a:rPr lang="en-US" sz="3900" dirty="0">
                <a:solidFill>
                  <a:schemeClr val="dk1"/>
                </a:solidFill>
                <a:latin typeface="Cambria"/>
                <a:ea typeface="Cambria"/>
                <a:cs typeface="Cambria"/>
                <a:sym typeface="Cambria"/>
              </a:rPr>
              <a:t>What concerns do parents of children with special needs face with distance learning?</a:t>
            </a:r>
            <a:endParaRPr sz="3900" dirty="0">
              <a:solidFill>
                <a:schemeClr val="dk1"/>
              </a:solidFill>
              <a:latin typeface="Cambria"/>
              <a:ea typeface="Cambria"/>
              <a:cs typeface="Cambria"/>
              <a:sym typeface="Cambria"/>
            </a:endParaRPr>
          </a:p>
        </p:txBody>
      </p:sp>
      <p:sp>
        <p:nvSpPr>
          <p:cNvPr id="101" name="Google Shape;101;p2"/>
          <p:cNvSpPr/>
          <p:nvPr/>
        </p:nvSpPr>
        <p:spPr>
          <a:xfrm>
            <a:off x="33077800" y="22911643"/>
            <a:ext cx="15725518" cy="9742073"/>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6615950" y="19870017"/>
            <a:ext cx="16238400" cy="10132858"/>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txBox="1"/>
          <p:nvPr/>
        </p:nvSpPr>
        <p:spPr>
          <a:xfrm>
            <a:off x="16795550" y="19791200"/>
            <a:ext cx="15938700" cy="93063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US" sz="6000" b="1" dirty="0">
                <a:solidFill>
                  <a:srgbClr val="C00000"/>
                </a:solidFill>
                <a:latin typeface="Cambria"/>
                <a:ea typeface="Cambria"/>
                <a:cs typeface="Cambria"/>
                <a:sym typeface="Cambria"/>
              </a:rPr>
              <a:t>Results</a:t>
            </a:r>
            <a:endParaRPr sz="6000" b="1" dirty="0">
              <a:solidFill>
                <a:srgbClr val="C00000"/>
              </a:solidFill>
              <a:latin typeface="Cambria"/>
              <a:ea typeface="Cambria"/>
              <a:cs typeface="Cambria"/>
              <a:sym typeface="Cambria"/>
            </a:endParaRPr>
          </a:p>
          <a:p>
            <a:pPr marL="0" lvl="0" indent="0" algn="l" rtl="0">
              <a:spcBef>
                <a:spcPts val="1000"/>
              </a:spcBef>
              <a:spcAft>
                <a:spcPts val="0"/>
              </a:spcAft>
              <a:buNone/>
            </a:pPr>
            <a:r>
              <a:rPr lang="en-US" sz="3900" b="1" i="1" dirty="0">
                <a:solidFill>
                  <a:schemeClr val="dk1"/>
                </a:solidFill>
                <a:latin typeface="Cambria"/>
                <a:ea typeface="Cambria"/>
                <a:cs typeface="Cambria"/>
                <a:sym typeface="Cambria"/>
              </a:rPr>
              <a:t>RQ1: How has the delivery of services changed since the onset of COVID-19? Do they differ by child’s grade?</a:t>
            </a:r>
            <a:endParaRPr sz="3900" b="1" i="1"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Children received significantly fewer related services during the 20-21 school year (</a:t>
            </a:r>
            <a:r>
              <a:rPr lang="en-US" sz="3900" i="1" dirty="0">
                <a:solidFill>
                  <a:schemeClr val="dk1"/>
                </a:solidFill>
                <a:latin typeface="Cambria"/>
                <a:ea typeface="Cambria"/>
                <a:cs typeface="Cambria"/>
                <a:sym typeface="Cambria"/>
              </a:rPr>
              <a:t>M</a:t>
            </a:r>
            <a:r>
              <a:rPr lang="en-US" sz="3900" dirty="0">
                <a:solidFill>
                  <a:schemeClr val="dk1"/>
                </a:solidFill>
                <a:latin typeface="Cambria"/>
                <a:ea typeface="Cambria"/>
                <a:cs typeface="Cambria"/>
                <a:sym typeface="Cambria"/>
              </a:rPr>
              <a:t> = 1.69, </a:t>
            </a:r>
            <a:r>
              <a:rPr lang="en-US" sz="3900" i="1" dirty="0">
                <a:solidFill>
                  <a:schemeClr val="dk1"/>
                </a:solidFill>
                <a:latin typeface="Cambria"/>
                <a:ea typeface="Cambria"/>
                <a:cs typeface="Cambria"/>
                <a:sym typeface="Cambria"/>
              </a:rPr>
              <a:t>SD</a:t>
            </a:r>
            <a:r>
              <a:rPr lang="en-US" sz="3900" dirty="0">
                <a:solidFill>
                  <a:schemeClr val="dk1"/>
                </a:solidFill>
                <a:latin typeface="Cambria"/>
                <a:ea typeface="Cambria"/>
                <a:cs typeface="Cambria"/>
                <a:sym typeface="Cambria"/>
              </a:rPr>
              <a:t> = 0.87) than the number required by their IEP/IFSP/504 plan (</a:t>
            </a:r>
            <a:r>
              <a:rPr lang="en-US" sz="3900" i="1" dirty="0">
                <a:solidFill>
                  <a:schemeClr val="dk1"/>
                </a:solidFill>
                <a:latin typeface="Cambria"/>
                <a:ea typeface="Cambria"/>
                <a:cs typeface="Cambria"/>
                <a:sym typeface="Cambria"/>
              </a:rPr>
              <a:t>M</a:t>
            </a:r>
            <a:r>
              <a:rPr lang="en-US" sz="3900" dirty="0">
                <a:solidFill>
                  <a:schemeClr val="dk1"/>
                </a:solidFill>
                <a:latin typeface="Cambria"/>
                <a:ea typeface="Cambria"/>
                <a:cs typeface="Cambria"/>
                <a:sym typeface="Cambria"/>
              </a:rPr>
              <a:t> = 2.08, </a:t>
            </a:r>
            <a:r>
              <a:rPr lang="en-US" sz="3900" i="1" dirty="0">
                <a:solidFill>
                  <a:schemeClr val="dk1"/>
                </a:solidFill>
                <a:latin typeface="Cambria"/>
                <a:ea typeface="Cambria"/>
                <a:cs typeface="Cambria"/>
                <a:sym typeface="Cambria"/>
              </a:rPr>
              <a:t>SD</a:t>
            </a:r>
            <a:r>
              <a:rPr lang="en-US" sz="3900" dirty="0">
                <a:solidFill>
                  <a:schemeClr val="dk1"/>
                </a:solidFill>
                <a:latin typeface="Cambria"/>
                <a:ea typeface="Cambria"/>
                <a:cs typeface="Cambria"/>
                <a:sym typeface="Cambria"/>
              </a:rPr>
              <a:t> = 1.14), </a:t>
            </a:r>
            <a:r>
              <a:rPr lang="en-US" sz="3900" i="1" dirty="0">
                <a:solidFill>
                  <a:schemeClr val="dk1"/>
                </a:solidFill>
                <a:latin typeface="Cambria"/>
                <a:ea typeface="Cambria"/>
                <a:cs typeface="Cambria"/>
                <a:sym typeface="Cambria"/>
              </a:rPr>
              <a:t>t</a:t>
            </a:r>
            <a:r>
              <a:rPr lang="en-US" sz="3900" dirty="0">
                <a:solidFill>
                  <a:schemeClr val="dk1"/>
                </a:solidFill>
                <a:latin typeface="Cambria"/>
                <a:ea typeface="Cambria"/>
                <a:cs typeface="Cambria"/>
                <a:sym typeface="Cambria"/>
              </a:rPr>
              <a:t>(117) = 6.00, </a:t>
            </a:r>
            <a:r>
              <a:rPr lang="en-US" sz="3900" i="1" dirty="0">
                <a:solidFill>
                  <a:schemeClr val="dk1"/>
                </a:solidFill>
                <a:latin typeface="Cambria"/>
                <a:ea typeface="Cambria"/>
                <a:cs typeface="Cambria"/>
                <a:sym typeface="Cambria"/>
              </a:rPr>
              <a:t>p</a:t>
            </a:r>
            <a:r>
              <a:rPr lang="en-US" sz="3900" dirty="0">
                <a:solidFill>
                  <a:schemeClr val="dk1"/>
                </a:solidFill>
                <a:latin typeface="Cambria"/>
                <a:ea typeface="Cambria"/>
                <a:cs typeface="Cambria"/>
                <a:sym typeface="Cambria"/>
              </a:rPr>
              <a:t> &lt; .001.</a:t>
            </a:r>
            <a:endParaRPr sz="3900" dirty="0">
              <a:solidFill>
                <a:schemeClr val="dk1"/>
              </a:solidFill>
              <a:latin typeface="Cambria"/>
              <a:ea typeface="Cambria"/>
              <a:cs typeface="Cambria"/>
              <a:sym typeface="Cambria"/>
            </a:endParaRPr>
          </a:p>
          <a:p>
            <a:pPr marL="1371600" lvl="1" indent="-476250" algn="l" rtl="0">
              <a:spcBef>
                <a:spcPts val="0"/>
              </a:spcBef>
              <a:spcAft>
                <a:spcPts val="0"/>
              </a:spcAft>
              <a:buClr>
                <a:schemeClr val="dk1"/>
              </a:buClr>
              <a:buSzPts val="3900"/>
              <a:buFont typeface="Cambria"/>
              <a:buChar char="○"/>
            </a:pPr>
            <a:r>
              <a:rPr lang="en-US" sz="3900" dirty="0">
                <a:solidFill>
                  <a:schemeClr val="dk1"/>
                </a:solidFill>
                <a:latin typeface="Cambria"/>
                <a:ea typeface="Cambria"/>
                <a:cs typeface="Cambria"/>
                <a:sym typeface="Cambria"/>
              </a:rPr>
              <a:t>60% of students did not receive their mandated number of special education hours </a:t>
            </a:r>
            <a:endParaRPr sz="39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Students in elementary school were significantly more likely to receive their mandated number of special education hours [</a:t>
            </a:r>
            <a:r>
              <a:rPr lang="en-US" sz="3900" i="1" dirty="0">
                <a:solidFill>
                  <a:schemeClr val="dk1"/>
                </a:solidFill>
                <a:latin typeface="Cambria"/>
                <a:ea typeface="Cambria"/>
                <a:cs typeface="Cambria"/>
                <a:sym typeface="Cambria"/>
              </a:rPr>
              <a:t>X</a:t>
            </a:r>
            <a:r>
              <a:rPr lang="en-US" sz="3900" baseline="30000" dirty="0">
                <a:solidFill>
                  <a:schemeClr val="dk1"/>
                </a:solidFill>
                <a:latin typeface="Cambria"/>
                <a:ea typeface="Cambria"/>
                <a:cs typeface="Cambria"/>
                <a:sym typeface="Cambria"/>
              </a:rPr>
              <a:t>2</a:t>
            </a:r>
            <a:r>
              <a:rPr lang="en-US" sz="3900" dirty="0">
                <a:solidFill>
                  <a:schemeClr val="dk1"/>
                </a:solidFill>
                <a:latin typeface="Cambria"/>
                <a:ea typeface="Cambria"/>
                <a:cs typeface="Cambria"/>
                <a:sym typeface="Cambria"/>
              </a:rPr>
              <a:t> (2, </a:t>
            </a:r>
            <a:r>
              <a:rPr lang="en-US" sz="3900" i="1" dirty="0">
                <a:solidFill>
                  <a:schemeClr val="dk1"/>
                </a:solidFill>
                <a:latin typeface="Cambria"/>
                <a:ea typeface="Cambria"/>
                <a:cs typeface="Cambria"/>
                <a:sym typeface="Cambria"/>
              </a:rPr>
              <a:t>N</a:t>
            </a:r>
            <a:r>
              <a:rPr lang="en-US" sz="3900" dirty="0">
                <a:solidFill>
                  <a:schemeClr val="dk1"/>
                </a:solidFill>
                <a:latin typeface="Cambria"/>
                <a:ea typeface="Cambria"/>
                <a:cs typeface="Cambria"/>
                <a:sym typeface="Cambria"/>
              </a:rPr>
              <a:t> = 120) = 9.68, </a:t>
            </a:r>
            <a:r>
              <a:rPr lang="en-US" sz="3900" i="1" dirty="0">
                <a:solidFill>
                  <a:schemeClr val="dk1"/>
                </a:solidFill>
                <a:latin typeface="Cambria"/>
                <a:ea typeface="Cambria"/>
                <a:cs typeface="Cambria"/>
                <a:sym typeface="Cambria"/>
              </a:rPr>
              <a:t>p</a:t>
            </a:r>
            <a:r>
              <a:rPr lang="en-US" sz="3900" dirty="0">
                <a:solidFill>
                  <a:schemeClr val="dk1"/>
                </a:solidFill>
                <a:latin typeface="Cambria"/>
                <a:ea typeface="Cambria"/>
                <a:cs typeface="Cambria"/>
                <a:sym typeface="Cambria"/>
              </a:rPr>
              <a:t> = .008; 43%] than middle (25%) or high (20%) school students.  </a:t>
            </a:r>
            <a:endParaRPr sz="3900" dirty="0">
              <a:solidFill>
                <a:schemeClr val="dk1"/>
              </a:solidFill>
              <a:latin typeface="Cambria"/>
              <a:ea typeface="Cambria"/>
              <a:cs typeface="Cambria"/>
              <a:sym typeface="Cambria"/>
            </a:endParaRPr>
          </a:p>
          <a:p>
            <a:pPr marL="914400" lvl="0" indent="-476250" algn="l" rtl="0">
              <a:spcBef>
                <a:spcPts val="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Students in elementary school were significantly more likely to receive their mandated number of related services [</a:t>
            </a:r>
            <a:r>
              <a:rPr lang="en-US" sz="3900" i="1" dirty="0">
                <a:solidFill>
                  <a:schemeClr val="dk1"/>
                </a:solidFill>
                <a:latin typeface="Cambria"/>
                <a:ea typeface="Cambria"/>
                <a:cs typeface="Cambria"/>
                <a:sym typeface="Cambria"/>
              </a:rPr>
              <a:t>X</a:t>
            </a:r>
            <a:r>
              <a:rPr lang="en-US" sz="3900" baseline="30000" dirty="0">
                <a:solidFill>
                  <a:schemeClr val="dk1"/>
                </a:solidFill>
                <a:latin typeface="Cambria"/>
                <a:ea typeface="Cambria"/>
                <a:cs typeface="Cambria"/>
                <a:sym typeface="Cambria"/>
              </a:rPr>
              <a:t>2</a:t>
            </a:r>
            <a:r>
              <a:rPr lang="en-US" sz="3900" dirty="0">
                <a:solidFill>
                  <a:schemeClr val="dk1"/>
                </a:solidFill>
                <a:latin typeface="Cambria"/>
                <a:ea typeface="Cambria"/>
                <a:cs typeface="Cambria"/>
                <a:sym typeface="Cambria"/>
              </a:rPr>
              <a:t> (2, </a:t>
            </a:r>
            <a:r>
              <a:rPr lang="en-US" sz="3900" i="1" dirty="0">
                <a:solidFill>
                  <a:schemeClr val="dk1"/>
                </a:solidFill>
                <a:latin typeface="Cambria"/>
                <a:ea typeface="Cambria"/>
                <a:cs typeface="Cambria"/>
                <a:sym typeface="Cambria"/>
              </a:rPr>
              <a:t>N</a:t>
            </a:r>
            <a:r>
              <a:rPr lang="en-US" sz="3900" dirty="0">
                <a:solidFill>
                  <a:schemeClr val="dk1"/>
                </a:solidFill>
                <a:latin typeface="Cambria"/>
                <a:ea typeface="Cambria"/>
                <a:cs typeface="Cambria"/>
                <a:sym typeface="Cambria"/>
              </a:rPr>
              <a:t> = 119) = 9.12, </a:t>
            </a:r>
            <a:r>
              <a:rPr lang="en-US" sz="3900" i="1" dirty="0">
                <a:solidFill>
                  <a:schemeClr val="dk1"/>
                </a:solidFill>
                <a:latin typeface="Cambria"/>
                <a:ea typeface="Cambria"/>
                <a:cs typeface="Cambria"/>
                <a:sym typeface="Cambria"/>
              </a:rPr>
              <a:t>p</a:t>
            </a:r>
            <a:r>
              <a:rPr lang="en-US" sz="3900" dirty="0">
                <a:solidFill>
                  <a:schemeClr val="dk1"/>
                </a:solidFill>
                <a:latin typeface="Cambria"/>
                <a:ea typeface="Cambria"/>
                <a:cs typeface="Cambria"/>
                <a:sym typeface="Cambria"/>
              </a:rPr>
              <a:t> = .01; 39%] than middle (20%) or high (14%) school students.</a:t>
            </a:r>
            <a:endParaRPr sz="3900" dirty="0">
              <a:solidFill>
                <a:schemeClr val="dk1"/>
              </a:solidFill>
              <a:latin typeface="Cambria"/>
              <a:ea typeface="Cambria"/>
              <a:cs typeface="Cambria"/>
              <a:sym typeface="Cambria"/>
            </a:endParaRPr>
          </a:p>
        </p:txBody>
      </p:sp>
      <p:sp>
        <p:nvSpPr>
          <p:cNvPr id="105" name="Google Shape;105;p2"/>
          <p:cNvSpPr/>
          <p:nvPr/>
        </p:nvSpPr>
        <p:spPr>
          <a:xfrm>
            <a:off x="16615925" y="6290249"/>
            <a:ext cx="16238400" cy="13314231"/>
          </a:xfrm>
          <a:prstGeom prst="rect">
            <a:avLst/>
          </a:prstGeom>
          <a:noFill/>
          <a:ln w="76200"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txBox="1"/>
          <p:nvPr/>
        </p:nvSpPr>
        <p:spPr>
          <a:xfrm>
            <a:off x="16843075" y="6397050"/>
            <a:ext cx="15509100" cy="133258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6000" b="1" dirty="0">
                <a:solidFill>
                  <a:srgbClr val="C00000"/>
                </a:solidFill>
                <a:latin typeface="Cambria"/>
                <a:ea typeface="Cambria"/>
                <a:cs typeface="Cambria"/>
                <a:sym typeface="Cambria"/>
              </a:rPr>
              <a:t>Method (Cont.)</a:t>
            </a:r>
            <a:endParaRPr sz="6000" b="1" dirty="0">
              <a:solidFill>
                <a:srgbClr val="C00000"/>
              </a:solidFill>
              <a:latin typeface="Cambria"/>
              <a:ea typeface="Cambria"/>
              <a:cs typeface="Cambria"/>
              <a:sym typeface="Cambria"/>
            </a:endParaRPr>
          </a:p>
        </p:txBody>
      </p:sp>
      <p:graphicFrame>
        <p:nvGraphicFramePr>
          <p:cNvPr id="107" name="Google Shape;107;p2"/>
          <p:cNvGraphicFramePr/>
          <p:nvPr>
            <p:extLst>
              <p:ext uri="{D42A27DB-BD31-4B8C-83A1-F6EECF244321}">
                <p14:modId xmlns:p14="http://schemas.microsoft.com/office/powerpoint/2010/main" val="3184345694"/>
              </p:ext>
            </p:extLst>
          </p:nvPr>
        </p:nvGraphicFramePr>
        <p:xfrm>
          <a:off x="16860875" y="12918851"/>
          <a:ext cx="15748500" cy="6338020"/>
        </p:xfrm>
        <a:graphic>
          <a:graphicData uri="http://schemas.openxmlformats.org/drawingml/2006/table">
            <a:tbl>
              <a:tblPr>
                <a:noFill/>
                <a:tableStyleId>{0CF71476-D5A9-414D-8CD6-79BB42614640}</a:tableStyleId>
              </a:tblPr>
              <a:tblGrid>
                <a:gridCol w="12275775">
                  <a:extLst>
                    <a:ext uri="{9D8B030D-6E8A-4147-A177-3AD203B41FA5}">
                      <a16:colId xmlns:a16="http://schemas.microsoft.com/office/drawing/2014/main" val="20000"/>
                    </a:ext>
                  </a:extLst>
                </a:gridCol>
                <a:gridCol w="3472725">
                  <a:extLst>
                    <a:ext uri="{9D8B030D-6E8A-4147-A177-3AD203B41FA5}">
                      <a16:colId xmlns:a16="http://schemas.microsoft.com/office/drawing/2014/main" val="20001"/>
                    </a:ext>
                  </a:extLst>
                </a:gridCol>
              </a:tblGrid>
              <a:tr h="1114274">
                <a:tc>
                  <a:txBody>
                    <a:bodyPr/>
                    <a:lstStyle/>
                    <a:p>
                      <a:pPr marL="0" lvl="0" indent="0" algn="ctr" rtl="0">
                        <a:spcBef>
                          <a:spcPts val="0"/>
                        </a:spcBef>
                        <a:spcAft>
                          <a:spcPts val="0"/>
                        </a:spcAft>
                        <a:buNone/>
                      </a:pPr>
                      <a:r>
                        <a:rPr lang="en-US" sz="3400" b="1" dirty="0">
                          <a:latin typeface="Georgia"/>
                          <a:ea typeface="Georgia"/>
                          <a:cs typeface="Georgia"/>
                          <a:sym typeface="Georgia"/>
                        </a:rPr>
                        <a:t>Sample Item</a:t>
                      </a:r>
                      <a:endParaRPr sz="3400" b="1"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ED7D31"/>
                    </a:solidFill>
                  </a:tcPr>
                </a:tc>
                <a:tc>
                  <a:txBody>
                    <a:bodyPr/>
                    <a:lstStyle/>
                    <a:p>
                      <a:pPr marL="0" lvl="0" indent="0" algn="ctr" rtl="0">
                        <a:spcBef>
                          <a:spcPts val="0"/>
                        </a:spcBef>
                        <a:spcAft>
                          <a:spcPts val="0"/>
                        </a:spcAft>
                        <a:buNone/>
                      </a:pPr>
                      <a:r>
                        <a:rPr lang="en-US" sz="3400" b="1">
                          <a:latin typeface="Georgia"/>
                          <a:ea typeface="Georgia"/>
                          <a:cs typeface="Georgia"/>
                          <a:sym typeface="Georgia"/>
                        </a:rPr>
                        <a:t>Response Type</a:t>
                      </a:r>
                      <a:endParaRPr sz="3400" b="1">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ED7D31"/>
                    </a:solidFill>
                  </a:tcPr>
                </a:tc>
                <a:extLst>
                  <a:ext uri="{0D108BD9-81ED-4DB2-BD59-A6C34878D82A}">
                    <a16:rowId xmlns:a16="http://schemas.microsoft.com/office/drawing/2014/main" val="10000"/>
                  </a:ext>
                </a:extLst>
              </a:tr>
              <a:tr h="714918">
                <a:tc>
                  <a:txBody>
                    <a:bodyPr/>
                    <a:lstStyle/>
                    <a:p>
                      <a:pPr marL="0" lvl="0" indent="0" algn="l" rtl="0">
                        <a:spcBef>
                          <a:spcPts val="0"/>
                        </a:spcBef>
                        <a:spcAft>
                          <a:spcPts val="0"/>
                        </a:spcAft>
                        <a:buNone/>
                      </a:pPr>
                      <a:r>
                        <a:rPr lang="en-US" sz="3400" dirty="0">
                          <a:latin typeface="Georgia"/>
                          <a:ea typeface="Georgia"/>
                          <a:cs typeface="Georgia"/>
                          <a:sym typeface="Georgia"/>
                        </a:rPr>
                        <a:t>What are your biggest concerns if distance learning continues?</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pPr marL="0" lvl="0" indent="0" algn="ctr" rtl="0">
                        <a:spcBef>
                          <a:spcPts val="0"/>
                        </a:spcBef>
                        <a:spcAft>
                          <a:spcPts val="0"/>
                        </a:spcAft>
                        <a:buNone/>
                      </a:pPr>
                      <a:r>
                        <a:rPr lang="en-US" sz="3400">
                          <a:latin typeface="Georgia"/>
                          <a:ea typeface="Georgia"/>
                          <a:cs typeface="Georgia"/>
                          <a:sym typeface="Georgia"/>
                        </a:rPr>
                        <a:t>Multiple Choice</a:t>
                      </a:r>
                      <a:endParaRPr sz="340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10001"/>
                  </a:ext>
                </a:extLst>
              </a:tr>
              <a:tr h="1114274">
                <a:tc>
                  <a:txBody>
                    <a:bodyPr/>
                    <a:lstStyle/>
                    <a:p>
                      <a:pPr marL="0" lvl="0" indent="0" algn="l" rtl="0">
                        <a:spcBef>
                          <a:spcPts val="0"/>
                        </a:spcBef>
                        <a:spcAft>
                          <a:spcPts val="0"/>
                        </a:spcAft>
                        <a:buNone/>
                      </a:pPr>
                      <a:r>
                        <a:rPr lang="en-US" sz="3400" dirty="0">
                          <a:latin typeface="Georgia"/>
                          <a:ea typeface="Georgia"/>
                          <a:cs typeface="Georgia"/>
                          <a:sym typeface="Georgia"/>
                        </a:rPr>
                        <a:t>What are the biggest challenges your child faces with distance learning as it relates to special education services?</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pPr marL="0" lvl="0" indent="0" algn="ctr" rtl="0">
                        <a:spcBef>
                          <a:spcPts val="0"/>
                        </a:spcBef>
                        <a:spcAft>
                          <a:spcPts val="0"/>
                        </a:spcAft>
                        <a:buNone/>
                      </a:pPr>
                      <a:r>
                        <a:rPr lang="en-US" sz="3400" dirty="0">
                          <a:latin typeface="Georgia"/>
                          <a:ea typeface="Georgia"/>
                          <a:cs typeface="Georgia"/>
                          <a:sym typeface="Georgia"/>
                        </a:rPr>
                        <a:t>Multiple Choice</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10002"/>
                  </a:ext>
                </a:extLst>
              </a:tr>
              <a:tr h="1587852">
                <a:tc>
                  <a:txBody>
                    <a:bodyPr/>
                    <a:lstStyle/>
                    <a:p>
                      <a:pPr marL="0" lvl="0" indent="0" algn="l" rtl="0">
                        <a:spcBef>
                          <a:spcPts val="0"/>
                        </a:spcBef>
                        <a:spcAft>
                          <a:spcPts val="0"/>
                        </a:spcAft>
                        <a:buNone/>
                      </a:pPr>
                      <a:r>
                        <a:rPr lang="en-US" sz="3400" dirty="0">
                          <a:latin typeface="Georgia"/>
                          <a:ea typeface="Georgia"/>
                          <a:cs typeface="Georgia"/>
                          <a:sym typeface="Georgia"/>
                        </a:rPr>
                        <a:t>What do you expect teachers/schools to do in order for distance learning to be successful for children receiving special education services?</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pPr marL="0" lvl="0" indent="0" algn="ctr" rtl="0">
                        <a:spcBef>
                          <a:spcPts val="0"/>
                        </a:spcBef>
                        <a:spcAft>
                          <a:spcPts val="0"/>
                        </a:spcAft>
                        <a:buNone/>
                      </a:pPr>
                      <a:r>
                        <a:rPr lang="en-US" sz="3400">
                          <a:latin typeface="Georgia"/>
                          <a:ea typeface="Georgia"/>
                          <a:cs typeface="Georgia"/>
                          <a:sym typeface="Georgia"/>
                        </a:rPr>
                        <a:t>Open-ended</a:t>
                      </a:r>
                      <a:endParaRPr sz="340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10003"/>
                  </a:ext>
                </a:extLst>
              </a:tr>
              <a:tr h="1447432">
                <a:tc>
                  <a:txBody>
                    <a:bodyPr/>
                    <a:lstStyle/>
                    <a:p>
                      <a:pPr marL="0" lvl="0" indent="0" algn="l" rtl="0">
                        <a:spcBef>
                          <a:spcPts val="0"/>
                        </a:spcBef>
                        <a:spcAft>
                          <a:spcPts val="0"/>
                        </a:spcAft>
                        <a:buNone/>
                      </a:pPr>
                      <a:r>
                        <a:rPr lang="en-US" sz="3400" dirty="0">
                          <a:latin typeface="Georgia"/>
                          <a:ea typeface="Georgia"/>
                          <a:cs typeface="Georgia"/>
                          <a:sym typeface="Georgia"/>
                        </a:rPr>
                        <a:t>Is there anything else you’d like to share about distance learning for children receiving special education services?</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pPr marL="0" lvl="0" indent="0" algn="ctr" rtl="0">
                        <a:spcBef>
                          <a:spcPts val="0"/>
                        </a:spcBef>
                        <a:spcAft>
                          <a:spcPts val="0"/>
                        </a:spcAft>
                        <a:buClr>
                          <a:schemeClr val="dk1"/>
                        </a:buClr>
                        <a:buSzPts val="1100"/>
                        <a:buFont typeface="Arial"/>
                        <a:buNone/>
                      </a:pPr>
                      <a:r>
                        <a:rPr lang="en-US" sz="3400" dirty="0">
                          <a:solidFill>
                            <a:schemeClr val="dk1"/>
                          </a:solidFill>
                          <a:latin typeface="Georgia"/>
                          <a:ea typeface="Georgia"/>
                          <a:cs typeface="Georgia"/>
                          <a:sym typeface="Georgia"/>
                        </a:rPr>
                        <a:t>Open-ended</a:t>
                      </a:r>
                      <a:endParaRPr sz="3400" dirty="0">
                        <a:latin typeface="Georgia"/>
                        <a:ea typeface="Georgia"/>
                        <a:cs typeface="Georgia"/>
                        <a:sym typeface="Georgia"/>
                      </a:endParaRPr>
                    </a:p>
                  </a:txBody>
                  <a:tcPr marL="91425" marR="91425" marT="91425" marB="91425">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10004"/>
                  </a:ext>
                </a:extLst>
              </a:tr>
            </a:tbl>
          </a:graphicData>
        </a:graphic>
      </p:graphicFrame>
      <p:pic>
        <p:nvPicPr>
          <p:cNvPr id="108" name="Google Shape;108;p2"/>
          <p:cNvPicPr preferRelativeResize="0"/>
          <p:nvPr/>
        </p:nvPicPr>
        <p:blipFill>
          <a:blip r:embed="rId4">
            <a:alphaModFix/>
          </a:blip>
          <a:stretch>
            <a:fillRect/>
          </a:stretch>
        </p:blipFill>
        <p:spPr>
          <a:xfrm>
            <a:off x="2242874" y="3827000"/>
            <a:ext cx="4826296" cy="1107600"/>
          </a:xfrm>
          <a:prstGeom prst="rect">
            <a:avLst/>
          </a:prstGeom>
          <a:noFill/>
          <a:ln>
            <a:noFill/>
          </a:ln>
        </p:spPr>
      </p:pic>
      <p:sp>
        <p:nvSpPr>
          <p:cNvPr id="109" name="Google Shape;109;p2"/>
          <p:cNvSpPr txBox="1"/>
          <p:nvPr/>
        </p:nvSpPr>
        <p:spPr>
          <a:xfrm>
            <a:off x="16466915" y="30268269"/>
            <a:ext cx="16195108" cy="247233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Authors Contact Information: </a:t>
            </a:r>
            <a:endParaRPr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a:p>
            <a:pPr marL="0" lvl="0" indent="0" algn="ctr" rtl="0">
              <a:spcBef>
                <a:spcPts val="0"/>
              </a:spcBef>
              <a:spcAft>
                <a:spcPts val="0"/>
              </a:spcAft>
              <a:buNone/>
            </a:pPr>
            <a:endParaRPr sz="12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a:p>
            <a:pPr marL="0" lvl="0" indent="0" algn="ctr" rtl="0">
              <a:spcBef>
                <a:spcPts val="0"/>
              </a:spcBef>
              <a:spcAft>
                <a:spcPts val="0"/>
              </a:spcAft>
              <a:buNone/>
            </a:pP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Samantha H. </a:t>
            </a:r>
            <a:r>
              <a:rPr lang="en-US" sz="2600" b="1" dirty="0" err="1">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Galczyk</a:t>
            </a: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 (sgalczy1@umbc.edu)</a:t>
            </a:r>
            <a:endParaRPr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a:p>
            <a:pPr marL="0" lvl="0" indent="0" algn="ctr" rtl="0">
              <a:spcBef>
                <a:spcPts val="0"/>
              </a:spcBef>
              <a:spcAft>
                <a:spcPts val="0"/>
              </a:spcAft>
              <a:buNone/>
            </a:pP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Michele L. </a:t>
            </a:r>
            <a:r>
              <a:rPr lang="en-US" sz="2600" b="1" dirty="0" err="1">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Stites</a:t>
            </a: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 (mstites@umbc.edu)</a:t>
            </a:r>
            <a:endParaRPr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a:p>
            <a:pPr marL="0" lvl="0" indent="0" algn="ctr" rtl="0">
              <a:spcBef>
                <a:spcPts val="0"/>
              </a:spcBef>
              <a:spcAft>
                <a:spcPts val="0"/>
              </a:spcAft>
              <a:buNone/>
            </a:pP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Julie A. Grossman (julieagrossman@gmail.com)</a:t>
            </a:r>
            <a:endParaRPr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a:p>
            <a:pPr marL="0" lvl="0" indent="0" algn="ctr" rtl="0">
              <a:spcBef>
                <a:spcPts val="0"/>
              </a:spcBef>
              <a:spcAft>
                <a:spcPts val="0"/>
              </a:spcAft>
              <a:buNone/>
            </a:pP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Susan </a:t>
            </a:r>
            <a:r>
              <a:rPr lang="en-US" sz="2600" b="1" dirty="0" err="1">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Sonnenschein</a:t>
            </a:r>
            <a:r>
              <a:rPr lang="en-US" sz="26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 (sonnens@umbc.edu</a:t>
            </a:r>
            <a:r>
              <a:rPr lang="en-US" sz="22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rPr>
              <a:t>)</a:t>
            </a:r>
            <a:endParaRPr sz="2200" b="1" dirty="0">
              <a:ln w="22225">
                <a:solidFill>
                  <a:schemeClr val="accent2"/>
                </a:solidFill>
                <a:prstDash val="solid"/>
              </a:ln>
              <a:solidFill>
                <a:schemeClr val="accent2">
                  <a:lumMod val="40000"/>
                  <a:lumOff val="60000"/>
                </a:schemeClr>
              </a:solidFill>
              <a:effectLst>
                <a:glow rad="101600">
                  <a:srgbClr val="FF0000">
                    <a:alpha val="60000"/>
                  </a:srgbClr>
                </a:glow>
              </a:effectLst>
              <a:latin typeface="Georgia"/>
              <a:ea typeface="Georgia"/>
              <a:cs typeface="Georgia"/>
              <a:sym typeface="Georgia"/>
            </a:endParaRPr>
          </a:p>
        </p:txBody>
      </p:sp>
      <p:graphicFrame>
        <p:nvGraphicFramePr>
          <p:cNvPr id="3" name="Table 2"/>
          <p:cNvGraphicFramePr>
            <a:graphicFrameLocks noGrp="1"/>
          </p:cNvGraphicFramePr>
          <p:nvPr>
            <p:extLst>
              <p:ext uri="{D42A27DB-BD31-4B8C-83A1-F6EECF244321}">
                <p14:modId xmlns:p14="http://schemas.microsoft.com/office/powerpoint/2010/main" val="1477828764"/>
              </p:ext>
            </p:extLst>
          </p:nvPr>
        </p:nvGraphicFramePr>
        <p:xfrm>
          <a:off x="5311044" y="25197322"/>
          <a:ext cx="10608056" cy="1243196"/>
        </p:xfrm>
        <a:graphic>
          <a:graphicData uri="http://schemas.openxmlformats.org/drawingml/2006/table">
            <a:tbl>
              <a:tblPr firstRow="1" bandRow="1">
                <a:tableStyleId>{72833802-FEF1-4C79-8D5D-14CF1EAF98D9}</a:tableStyleId>
              </a:tblPr>
              <a:tblGrid>
                <a:gridCol w="4609411">
                  <a:extLst>
                    <a:ext uri="{9D8B030D-6E8A-4147-A177-3AD203B41FA5}">
                      <a16:colId xmlns:a16="http://schemas.microsoft.com/office/drawing/2014/main" val="3481027239"/>
                    </a:ext>
                  </a:extLst>
                </a:gridCol>
                <a:gridCol w="5998645">
                  <a:extLst>
                    <a:ext uri="{9D8B030D-6E8A-4147-A177-3AD203B41FA5}">
                      <a16:colId xmlns:a16="http://schemas.microsoft.com/office/drawing/2014/main" val="815335493"/>
                    </a:ext>
                  </a:extLst>
                </a:gridCol>
              </a:tblGrid>
              <a:tr h="621598">
                <a:tc>
                  <a:txBody>
                    <a:bodyPr/>
                    <a:lstStyle/>
                    <a:p>
                      <a:r>
                        <a:rPr lang="en-US" sz="3400" b="0" dirty="0">
                          <a:solidFill>
                            <a:schemeClr val="tx1"/>
                          </a:solidFill>
                          <a:latin typeface="Cambria" panose="02040503050406030204" pitchFamily="18" charset="0"/>
                          <a:ea typeface="Cambria" panose="02040503050406030204" pitchFamily="18" charset="0"/>
                        </a:rPr>
                        <a:t>Preschool (7%)</a:t>
                      </a: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D7D3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r>
                        <a:rPr lang="en-US" sz="3400" b="0" dirty="0">
                          <a:solidFill>
                            <a:schemeClr val="tx1"/>
                          </a:solidFill>
                          <a:latin typeface="Cambria" panose="02040503050406030204" pitchFamily="18" charset="0"/>
                          <a:ea typeface="Cambria" panose="02040503050406030204" pitchFamily="18" charset="0"/>
                        </a:rPr>
                        <a:t> Elementary</a:t>
                      </a:r>
                      <a:r>
                        <a:rPr lang="en-US" sz="3400" b="0" baseline="0" dirty="0">
                          <a:solidFill>
                            <a:schemeClr val="tx1"/>
                          </a:solidFill>
                          <a:latin typeface="Cambria" panose="02040503050406030204" pitchFamily="18" charset="0"/>
                          <a:ea typeface="Cambria" panose="02040503050406030204" pitchFamily="18" charset="0"/>
                        </a:rPr>
                        <a:t>  School (</a:t>
                      </a:r>
                      <a:r>
                        <a:rPr lang="en-US" sz="3400" b="0" dirty="0">
                          <a:solidFill>
                            <a:schemeClr val="tx1"/>
                          </a:solidFill>
                          <a:latin typeface="Cambria" panose="02040503050406030204" pitchFamily="18" charset="0"/>
                          <a:ea typeface="Cambria" panose="02040503050406030204" pitchFamily="18" charset="0"/>
                        </a:rPr>
                        <a:t>43%)</a:t>
                      </a: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38100" cap="flat" cmpd="sng" algn="ctr">
                      <a:solidFill>
                        <a:srgbClr val="ED7D3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3499703210"/>
                  </a:ext>
                </a:extLst>
              </a:tr>
              <a:tr h="621598">
                <a:tc>
                  <a:txBody>
                    <a:bodyPr/>
                    <a:lstStyle/>
                    <a:p>
                      <a:r>
                        <a:rPr lang="en-US" sz="3400" b="0" dirty="0">
                          <a:solidFill>
                            <a:schemeClr val="tx1"/>
                          </a:solidFill>
                          <a:latin typeface="Cambria" panose="02040503050406030204" pitchFamily="18" charset="0"/>
                          <a:ea typeface="Cambria" panose="02040503050406030204" pitchFamily="18" charset="0"/>
                        </a:rPr>
                        <a:t>Middle School (24%)</a:t>
                      </a: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a:txBody>
                    <a:bodyPr/>
                    <a:lstStyle/>
                    <a:p>
                      <a:r>
                        <a:rPr lang="en-US" sz="3400" b="0" dirty="0">
                          <a:solidFill>
                            <a:schemeClr val="tx1"/>
                          </a:solidFill>
                          <a:latin typeface="Cambria" panose="02040503050406030204" pitchFamily="18" charset="0"/>
                          <a:ea typeface="Cambria" panose="02040503050406030204" pitchFamily="18" charset="0"/>
                        </a:rPr>
                        <a:t>High School 26%)</a:t>
                      </a: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3885597775"/>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224333663"/>
              </p:ext>
            </p:extLst>
          </p:nvPr>
        </p:nvGraphicFramePr>
        <p:xfrm>
          <a:off x="875940" y="23275276"/>
          <a:ext cx="14657815" cy="621598"/>
        </p:xfrm>
        <a:graphic>
          <a:graphicData uri="http://schemas.openxmlformats.org/drawingml/2006/table">
            <a:tbl>
              <a:tblPr firstRow="1" bandRow="1">
                <a:tableStyleId>{9DCAF9ED-07DC-4A11-8D7F-57B35C25682E}</a:tableStyleId>
              </a:tblPr>
              <a:tblGrid>
                <a:gridCol w="4571264">
                  <a:extLst>
                    <a:ext uri="{9D8B030D-6E8A-4147-A177-3AD203B41FA5}">
                      <a16:colId xmlns:a16="http://schemas.microsoft.com/office/drawing/2014/main" val="3481027239"/>
                    </a:ext>
                  </a:extLst>
                </a:gridCol>
                <a:gridCol w="4299625">
                  <a:extLst>
                    <a:ext uri="{9D8B030D-6E8A-4147-A177-3AD203B41FA5}">
                      <a16:colId xmlns:a16="http://schemas.microsoft.com/office/drawing/2014/main" val="815335493"/>
                    </a:ext>
                  </a:extLst>
                </a:gridCol>
                <a:gridCol w="5786926">
                  <a:extLst>
                    <a:ext uri="{9D8B030D-6E8A-4147-A177-3AD203B41FA5}">
                      <a16:colId xmlns:a16="http://schemas.microsoft.com/office/drawing/2014/main" val="2698701901"/>
                    </a:ext>
                  </a:extLst>
                </a:gridCol>
              </a:tblGrid>
              <a:tr h="621598">
                <a:tc>
                  <a:txBody>
                    <a:bodyPr/>
                    <a:lstStyle/>
                    <a:p>
                      <a:r>
                        <a:rPr lang="en-US" sz="3400" b="0" dirty="0">
                          <a:solidFill>
                            <a:schemeClr val="tx1"/>
                          </a:solidFill>
                          <a:latin typeface="Cambria" panose="02040503050406030204" pitchFamily="18" charset="0"/>
                          <a:ea typeface="Cambria" panose="02040503050406030204" pitchFamily="18" charset="0"/>
                        </a:rPr>
                        <a:t>86% White</a:t>
                      </a: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D7D3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r>
                        <a:rPr lang="en-US" sz="3400" b="0" dirty="0">
                          <a:solidFill>
                            <a:schemeClr val="tx1"/>
                          </a:solidFill>
                          <a:latin typeface="Cambria" panose="02040503050406030204" pitchFamily="18" charset="0"/>
                          <a:ea typeface="Cambria" panose="02040503050406030204" pitchFamily="18" charset="0"/>
                        </a:rPr>
                        <a:t>95% Female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D7D3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tc>
                  <a:txBody>
                    <a:bodyPr/>
                    <a:lstStyle/>
                    <a:p>
                      <a:r>
                        <a:rPr lang="en-US" sz="3400" b="0" dirty="0">
                          <a:solidFill>
                            <a:schemeClr val="tx1"/>
                          </a:solidFill>
                          <a:latin typeface="Cambria" panose="02040503050406030204" pitchFamily="18" charset="0"/>
                          <a:ea typeface="Cambria" panose="02040503050406030204" pitchFamily="18" charset="0"/>
                        </a:rPr>
                        <a:t>81% Had At</a:t>
                      </a:r>
                      <a:r>
                        <a:rPr lang="en-US" sz="3400" b="0" baseline="0" dirty="0">
                          <a:solidFill>
                            <a:schemeClr val="tx1"/>
                          </a:solidFill>
                          <a:latin typeface="Cambria" panose="02040503050406030204" pitchFamily="18" charset="0"/>
                          <a:ea typeface="Cambria" panose="02040503050406030204" pitchFamily="18" charset="0"/>
                        </a:rPr>
                        <a:t> Least BA/BS</a:t>
                      </a:r>
                      <a:endParaRPr lang="en-US" sz="3400" b="0" dirty="0">
                        <a:solidFill>
                          <a:schemeClr val="tx1"/>
                        </a:solidFill>
                        <a:latin typeface="Cambria" panose="02040503050406030204" pitchFamily="18" charset="0"/>
                        <a:ea typeface="Cambria" panose="02040503050406030204" pitchFamily="18" charset="0"/>
                      </a:endParaRP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38100" cap="flat" cmpd="sng" algn="ctr">
                      <a:solidFill>
                        <a:srgbClr val="ED7D3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tcPr>
                </a:tc>
                <a:extLst>
                  <a:ext uri="{0D108BD9-81ED-4DB2-BD59-A6C34878D82A}">
                    <a16:rowId xmlns:a16="http://schemas.microsoft.com/office/drawing/2014/main" val="34997032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124270838"/>
              </p:ext>
            </p:extLst>
          </p:nvPr>
        </p:nvGraphicFramePr>
        <p:xfrm>
          <a:off x="4368799" y="27724405"/>
          <a:ext cx="11390413" cy="4782977"/>
        </p:xfrm>
        <a:graphic>
          <a:graphicData uri="http://schemas.openxmlformats.org/drawingml/2006/table">
            <a:tbl>
              <a:tblPr firstRow="1" bandRow="1">
                <a:tableStyleId>{284E427A-3D55-4303-BF80-6455036E1DE7}</a:tableStyleId>
              </a:tblPr>
              <a:tblGrid>
                <a:gridCol w="4030898">
                  <a:extLst>
                    <a:ext uri="{9D8B030D-6E8A-4147-A177-3AD203B41FA5}">
                      <a16:colId xmlns:a16="http://schemas.microsoft.com/office/drawing/2014/main" val="3481027239"/>
                    </a:ext>
                  </a:extLst>
                </a:gridCol>
                <a:gridCol w="1664308">
                  <a:extLst>
                    <a:ext uri="{9D8B030D-6E8A-4147-A177-3AD203B41FA5}">
                      <a16:colId xmlns:a16="http://schemas.microsoft.com/office/drawing/2014/main" val="815335493"/>
                    </a:ext>
                  </a:extLst>
                </a:gridCol>
                <a:gridCol w="1860196">
                  <a:extLst>
                    <a:ext uri="{9D8B030D-6E8A-4147-A177-3AD203B41FA5}">
                      <a16:colId xmlns:a16="http://schemas.microsoft.com/office/drawing/2014/main" val="2183171707"/>
                    </a:ext>
                  </a:extLst>
                </a:gridCol>
                <a:gridCol w="3835011">
                  <a:extLst>
                    <a:ext uri="{9D8B030D-6E8A-4147-A177-3AD203B41FA5}">
                      <a16:colId xmlns:a16="http://schemas.microsoft.com/office/drawing/2014/main" val="2044352500"/>
                    </a:ext>
                  </a:extLst>
                </a:gridCol>
              </a:tblGrid>
              <a:tr h="881537">
                <a:tc>
                  <a:txBody>
                    <a:bodyPr/>
                    <a:lstStyle/>
                    <a:p>
                      <a:r>
                        <a:rPr lang="en-US" sz="3400" b="0" dirty="0">
                          <a:solidFill>
                            <a:schemeClr val="tx1"/>
                          </a:solidFill>
                          <a:latin typeface="Cambria" panose="02040503050406030204" pitchFamily="18" charset="0"/>
                          <a:ea typeface="Cambria" panose="02040503050406030204" pitchFamily="18" charset="0"/>
                        </a:rPr>
                        <a:t>Autism</a:t>
                      </a:r>
                      <a:r>
                        <a:rPr lang="en-US" sz="3400" b="0" baseline="0" dirty="0">
                          <a:solidFill>
                            <a:schemeClr val="tx1"/>
                          </a:solidFill>
                          <a:latin typeface="Cambria" panose="02040503050406030204" pitchFamily="18" charset="0"/>
                          <a:ea typeface="Cambria" panose="02040503050406030204" pitchFamily="18" charset="0"/>
                        </a:rPr>
                        <a:t> Spectrum Disorder (25%)</a:t>
                      </a:r>
                      <a:endParaRPr lang="en-US" sz="3400" b="0" dirty="0">
                        <a:solidFill>
                          <a:schemeClr val="tx1"/>
                        </a:solidFill>
                        <a:latin typeface="Cambria" panose="02040503050406030204" pitchFamily="18" charset="0"/>
                        <a:ea typeface="Cambria" panose="02040503050406030204" pitchFamily="18" charset="0"/>
                      </a:endParaRP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D7D3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gridSpan="2">
                  <a:txBody>
                    <a:bodyPr/>
                    <a:lstStyle/>
                    <a:p>
                      <a:r>
                        <a:rPr lang="en-US" sz="3400" b="0" dirty="0">
                          <a:solidFill>
                            <a:schemeClr val="tx1"/>
                          </a:solidFill>
                          <a:latin typeface="Cambria" panose="02040503050406030204" pitchFamily="18" charset="0"/>
                          <a:ea typeface="Cambria" panose="02040503050406030204" pitchFamily="18" charset="0"/>
                        </a:rPr>
                        <a:t>Multiple Disability (25%)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D7D3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hMerge="1">
                  <a:txBody>
                    <a:bodyPr/>
                    <a:lstStyle/>
                    <a:p>
                      <a:endParaRPr lang="en-US"/>
                    </a:p>
                  </a:txBody>
                  <a:tcPr/>
                </a:tc>
                <a:tc>
                  <a:txBody>
                    <a:bodyPr/>
                    <a:lstStyle/>
                    <a:p>
                      <a:r>
                        <a:rPr lang="en-US" sz="3400" b="0" dirty="0">
                          <a:solidFill>
                            <a:schemeClr val="tx1"/>
                          </a:solidFill>
                          <a:latin typeface="Cambria" panose="02040503050406030204" pitchFamily="18" charset="0"/>
                          <a:ea typeface="Cambria" panose="02040503050406030204" pitchFamily="18" charset="0"/>
                        </a:rPr>
                        <a:t>Other Health Impairment (15%)</a:t>
                      </a: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38100" cap="flat" cmpd="sng" algn="ctr">
                      <a:solidFill>
                        <a:srgbClr val="ED7D3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3499703210"/>
                  </a:ext>
                </a:extLst>
              </a:tr>
              <a:tr h="881537">
                <a:tc>
                  <a:txBody>
                    <a:bodyPr/>
                    <a:lstStyle/>
                    <a:p>
                      <a:r>
                        <a:rPr lang="en-US" sz="3400" b="0" dirty="0">
                          <a:solidFill>
                            <a:schemeClr val="tx1"/>
                          </a:solidFill>
                          <a:latin typeface="Cambria" panose="02040503050406030204" pitchFamily="18" charset="0"/>
                          <a:ea typeface="Cambria" panose="02040503050406030204" pitchFamily="18" charset="0"/>
                        </a:rPr>
                        <a:t>Specific Learning Disability (12%)</a:t>
                      </a: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gridSpan="2">
                  <a:txBody>
                    <a:bodyPr/>
                    <a:lstStyle/>
                    <a:p>
                      <a:r>
                        <a:rPr lang="en-US" sz="3400" b="0" dirty="0">
                          <a:solidFill>
                            <a:schemeClr val="tx1"/>
                          </a:solidFill>
                          <a:latin typeface="Cambria" panose="02040503050406030204" pitchFamily="18" charset="0"/>
                          <a:ea typeface="Cambria" panose="02040503050406030204" pitchFamily="18" charset="0"/>
                        </a:rPr>
                        <a:t>Developmental</a:t>
                      </a:r>
                      <a:r>
                        <a:rPr lang="en-US" sz="3400" b="0" baseline="0" dirty="0">
                          <a:solidFill>
                            <a:schemeClr val="tx1"/>
                          </a:solidFill>
                          <a:latin typeface="Cambria" panose="02040503050406030204" pitchFamily="18" charset="0"/>
                          <a:ea typeface="Cambria" panose="02040503050406030204" pitchFamily="18" charset="0"/>
                        </a:rPr>
                        <a:t> Delay (7%)</a:t>
                      </a:r>
                      <a:endParaRPr lang="en-US" sz="3400" b="0" dirty="0">
                        <a:solidFill>
                          <a:schemeClr val="tx1"/>
                        </a:solidFill>
                        <a:latin typeface="Cambria" panose="02040503050406030204" pitchFamily="18" charset="0"/>
                        <a:ea typeface="Cambria" panose="02040503050406030204" pitchFamily="18"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hMerge="1">
                  <a:txBody>
                    <a:bodyPr/>
                    <a:lstStyle/>
                    <a:p>
                      <a:endParaRPr lang="en-US"/>
                    </a:p>
                  </a:txBody>
                  <a:tcPr/>
                </a:tc>
                <a:tc>
                  <a:txBody>
                    <a:bodyPr/>
                    <a:lstStyle/>
                    <a:p>
                      <a:r>
                        <a:rPr lang="en-US" sz="3400" b="0" dirty="0">
                          <a:solidFill>
                            <a:schemeClr val="tx1"/>
                          </a:solidFill>
                          <a:latin typeface="Cambria" panose="02040503050406030204" pitchFamily="18" charset="0"/>
                          <a:ea typeface="Cambria" panose="02040503050406030204" pitchFamily="18" charset="0"/>
                        </a:rPr>
                        <a:t>Speech or Language Impairment</a:t>
                      </a:r>
                      <a:r>
                        <a:rPr lang="en-US" sz="3400" b="0" baseline="0" dirty="0">
                          <a:solidFill>
                            <a:schemeClr val="tx1"/>
                          </a:solidFill>
                          <a:latin typeface="Cambria" panose="02040503050406030204" pitchFamily="18" charset="0"/>
                          <a:ea typeface="Cambria" panose="02040503050406030204" pitchFamily="18" charset="0"/>
                        </a:rPr>
                        <a:t> (7%)</a:t>
                      </a:r>
                      <a:endParaRPr lang="en-US" sz="3400" b="0" dirty="0">
                        <a:solidFill>
                          <a:schemeClr val="tx1"/>
                        </a:solidFill>
                        <a:latin typeface="Cambria" panose="02040503050406030204" pitchFamily="18" charset="0"/>
                        <a:ea typeface="Cambria" panose="02040503050406030204" pitchFamily="18" charset="0"/>
                      </a:endParaRP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3885597775"/>
                  </a:ext>
                </a:extLst>
              </a:tr>
              <a:tr h="881537">
                <a:tc>
                  <a:txBody>
                    <a:bodyPr/>
                    <a:lstStyle/>
                    <a:p>
                      <a:r>
                        <a:rPr lang="en-US" sz="3400" b="0" dirty="0">
                          <a:solidFill>
                            <a:schemeClr val="tx1"/>
                          </a:solidFill>
                          <a:latin typeface="Cambria" panose="02040503050406030204" pitchFamily="18" charset="0"/>
                          <a:ea typeface="Cambria" panose="02040503050406030204" pitchFamily="18" charset="0"/>
                        </a:rPr>
                        <a:t>Intellectual</a:t>
                      </a:r>
                      <a:r>
                        <a:rPr lang="en-US" sz="3400" b="0" baseline="0" dirty="0">
                          <a:solidFill>
                            <a:schemeClr val="tx1"/>
                          </a:solidFill>
                          <a:latin typeface="Cambria" panose="02040503050406030204" pitchFamily="18" charset="0"/>
                          <a:ea typeface="Cambria" panose="02040503050406030204" pitchFamily="18" charset="0"/>
                        </a:rPr>
                        <a:t> Disability (6%)</a:t>
                      </a:r>
                      <a:endParaRPr lang="en-US" sz="3400" b="0" dirty="0">
                        <a:solidFill>
                          <a:schemeClr val="tx1"/>
                        </a:solidFill>
                        <a:latin typeface="Cambria" panose="02040503050406030204" pitchFamily="18" charset="0"/>
                        <a:ea typeface="Cambria" panose="02040503050406030204" pitchFamily="18" charset="0"/>
                      </a:endParaRP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gridSpan="2">
                  <a:txBody>
                    <a:bodyPr/>
                    <a:lstStyle/>
                    <a:p>
                      <a:r>
                        <a:rPr lang="en-US" sz="3400" b="0" dirty="0">
                          <a:solidFill>
                            <a:schemeClr val="tx1"/>
                          </a:solidFill>
                          <a:latin typeface="Cambria" panose="02040503050406030204" pitchFamily="18" charset="0"/>
                          <a:ea typeface="Cambria" panose="02040503050406030204" pitchFamily="18" charset="0"/>
                        </a:rPr>
                        <a:t>Emotional Disability (4%)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hMerge="1">
                  <a:txBody>
                    <a:bodyPr/>
                    <a:lstStyle/>
                    <a:p>
                      <a:endParaRPr lang="en-US"/>
                    </a:p>
                  </a:txBody>
                  <a:tcPr/>
                </a:tc>
                <a:tc>
                  <a:txBody>
                    <a:bodyPr/>
                    <a:lstStyle/>
                    <a:p>
                      <a:r>
                        <a:rPr lang="en-US" sz="3400" b="0" dirty="0">
                          <a:solidFill>
                            <a:schemeClr val="tx1"/>
                          </a:solidFill>
                          <a:latin typeface="Cambria" panose="02040503050406030204" pitchFamily="18" charset="0"/>
                          <a:ea typeface="Cambria" panose="02040503050406030204" pitchFamily="18" charset="0"/>
                        </a:rPr>
                        <a:t>Orthopedic Disability (2%)</a:t>
                      </a: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3030992529"/>
                  </a:ext>
                </a:extLst>
              </a:tr>
              <a:tr h="881537">
                <a:tc gridSpan="2">
                  <a:txBody>
                    <a:bodyPr/>
                    <a:lstStyle/>
                    <a:p>
                      <a:r>
                        <a:rPr lang="en-US" sz="3400" b="0" dirty="0">
                          <a:solidFill>
                            <a:schemeClr val="tx1"/>
                          </a:solidFill>
                          <a:latin typeface="Cambria" panose="02040503050406030204" pitchFamily="18" charset="0"/>
                          <a:ea typeface="Cambria" panose="02040503050406030204" pitchFamily="18" charset="0"/>
                        </a:rPr>
                        <a:t>Hearing Impairment (1%)</a:t>
                      </a:r>
                    </a:p>
                  </a:txBody>
                  <a:tcPr>
                    <a:lnL w="38100" cap="flat" cmpd="sng" algn="ctr">
                      <a:solidFill>
                        <a:srgbClr val="ED7D3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hMerge="1">
                  <a:txBody>
                    <a:bodyPr/>
                    <a:lstStyle/>
                    <a:p>
                      <a:endParaRPr lang="en-US" sz="3400" b="0" dirty="0">
                        <a:solidFill>
                          <a:schemeClr val="tx1"/>
                        </a:solidFill>
                        <a:latin typeface="Cambria" panose="02040503050406030204" pitchFamily="18" charset="0"/>
                        <a:ea typeface="Cambria" panose="020405030504060302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gridSpan="2">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400" b="0" dirty="0">
                          <a:solidFill>
                            <a:schemeClr val="tx1"/>
                          </a:solidFill>
                          <a:latin typeface="Cambria" panose="02040503050406030204" pitchFamily="18" charset="0"/>
                          <a:ea typeface="Cambria" panose="02040503050406030204" pitchFamily="18" charset="0"/>
                        </a:rPr>
                        <a:t>Deaf/Hard</a:t>
                      </a:r>
                      <a:r>
                        <a:rPr lang="en-US" sz="3400" b="0" baseline="0" dirty="0">
                          <a:solidFill>
                            <a:schemeClr val="tx1"/>
                          </a:solidFill>
                          <a:latin typeface="Cambria" panose="02040503050406030204" pitchFamily="18" charset="0"/>
                          <a:ea typeface="Cambria" panose="02040503050406030204" pitchFamily="18" charset="0"/>
                        </a:rPr>
                        <a:t> of Hearing (1%)</a:t>
                      </a:r>
                      <a:endParaRPr lang="en-US" sz="3400" b="0" dirty="0">
                        <a:solidFill>
                          <a:schemeClr val="tx1"/>
                        </a:solidFill>
                        <a:latin typeface="Cambria" panose="02040503050406030204" pitchFamily="18" charset="0"/>
                        <a:ea typeface="Cambria" panose="02040503050406030204" pitchFamily="18" charset="0"/>
                      </a:endParaRPr>
                    </a:p>
                  </a:txBody>
                  <a:tcPr>
                    <a:lnL w="28575" cap="flat" cmpd="sng" algn="ctr">
                      <a:solidFill>
                        <a:schemeClr val="bg1"/>
                      </a:solidFill>
                      <a:prstDash val="solid"/>
                      <a:round/>
                      <a:headEnd type="none" w="med" len="med"/>
                      <a:tailEnd type="none" w="med" len="med"/>
                    </a:lnL>
                    <a:lnR w="38100" cap="flat" cmpd="sng" algn="ctr">
                      <a:solidFill>
                        <a:srgbClr val="ED7D3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D7D31"/>
                      </a:solidFill>
                      <a:prstDash val="solid"/>
                      <a:round/>
                      <a:headEnd type="none" w="med" len="med"/>
                      <a:tailEnd type="none" w="med" len="med"/>
                    </a:lnB>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tc hMerge="1">
                  <a:txBody>
                    <a:bodyPr/>
                    <a:lstStyle/>
                    <a:p>
                      <a:endParaRPr lang="en-US" sz="3400" b="0" dirty="0">
                        <a:solidFill>
                          <a:schemeClr val="tx1"/>
                        </a:solidFill>
                        <a:latin typeface="Cambria" panose="02040503050406030204" pitchFamily="18" charset="0"/>
                        <a:ea typeface="Cambria" panose="02040503050406030204" pitchFamily="18"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gradFill flip="none" rotWithShape="1">
                      <a:gsLst>
                        <a:gs pos="0">
                          <a:srgbClr val="ED7D31">
                            <a:tint val="66000"/>
                            <a:satMod val="160000"/>
                          </a:srgbClr>
                        </a:gs>
                        <a:gs pos="50000">
                          <a:srgbClr val="ED7D31">
                            <a:tint val="44500"/>
                            <a:satMod val="160000"/>
                          </a:srgbClr>
                        </a:gs>
                        <a:gs pos="100000">
                          <a:srgbClr val="ED7D31">
                            <a:tint val="23500"/>
                            <a:satMod val="160000"/>
                          </a:srgbClr>
                        </a:gs>
                      </a:gsLst>
                      <a:lin ang="2700000" scaled="1"/>
                      <a:tileRect/>
                    </a:gradFill>
                  </a:tcPr>
                </a:tc>
                <a:extLst>
                  <a:ext uri="{0D108BD9-81ED-4DB2-BD59-A6C34878D82A}">
                    <a16:rowId xmlns:a16="http://schemas.microsoft.com/office/drawing/2014/main" val="2597682420"/>
                  </a:ext>
                </a:extLst>
              </a:tr>
            </a:tbl>
          </a:graphicData>
        </a:graphic>
      </p:graphicFrame>
      <p:sp>
        <p:nvSpPr>
          <p:cNvPr id="29" name="Google Shape;106;p2"/>
          <p:cNvSpPr txBox="1"/>
          <p:nvPr/>
        </p:nvSpPr>
        <p:spPr>
          <a:xfrm>
            <a:off x="16934275" y="11836632"/>
            <a:ext cx="15509100" cy="899959"/>
          </a:xfrm>
          <a:prstGeom prst="rect">
            <a:avLst/>
          </a:prstGeom>
          <a:noFill/>
          <a:ln>
            <a:noFill/>
          </a:ln>
        </p:spPr>
        <p:txBody>
          <a:bodyPr spcFirstLastPara="1" wrap="square" lIns="91425" tIns="91425" rIns="91425" bIns="91425" anchor="t" anchorCtr="0">
            <a:noAutofit/>
          </a:bodyPr>
          <a:lstStyle/>
          <a:p>
            <a:pPr lvl="0">
              <a:spcBef>
                <a:spcPts val="1000"/>
              </a:spcBef>
              <a:spcAft>
                <a:spcPts val="1000"/>
              </a:spcAft>
            </a:pPr>
            <a:r>
              <a:rPr lang="en-US" sz="4000" b="1" dirty="0">
                <a:solidFill>
                  <a:schemeClr val="dk1"/>
                </a:solidFill>
                <a:latin typeface="Cambria"/>
                <a:ea typeface="Cambria"/>
                <a:cs typeface="Cambria"/>
                <a:sym typeface="Cambria"/>
              </a:rPr>
              <a:t>Table 1.</a:t>
            </a:r>
            <a:r>
              <a:rPr lang="en-US" sz="4000" b="1" i="1" dirty="0">
                <a:solidFill>
                  <a:schemeClr val="dk1"/>
                </a:solidFill>
                <a:latin typeface="Cambria"/>
                <a:ea typeface="Cambria"/>
                <a:cs typeface="Cambria"/>
                <a:sym typeface="Cambria"/>
              </a:rPr>
              <a:t> Sample Survey Items</a:t>
            </a:r>
          </a:p>
        </p:txBody>
      </p:sp>
      <p:sp>
        <p:nvSpPr>
          <p:cNvPr id="6" name="TextBox 5"/>
          <p:cNvSpPr txBox="1"/>
          <p:nvPr/>
        </p:nvSpPr>
        <p:spPr>
          <a:xfrm>
            <a:off x="16784762" y="7995168"/>
            <a:ext cx="15808125" cy="3436838"/>
          </a:xfrm>
          <a:prstGeom prst="rect">
            <a:avLst/>
          </a:prstGeom>
          <a:noFill/>
        </p:spPr>
        <p:txBody>
          <a:bodyPr wrap="square" rtlCol="0">
            <a:spAutoFit/>
          </a:bodyPr>
          <a:lstStyle/>
          <a:p>
            <a:pPr lvl="0">
              <a:spcBef>
                <a:spcPts val="1000"/>
              </a:spcBef>
              <a:spcAft>
                <a:spcPts val="1000"/>
              </a:spcAft>
            </a:pPr>
            <a:r>
              <a:rPr lang="en-US" sz="3900" b="1" i="1" dirty="0">
                <a:latin typeface="Cambria"/>
                <a:ea typeface="Cambria"/>
                <a:cs typeface="Cambria"/>
                <a:sym typeface="Cambria"/>
              </a:rPr>
              <a:t>Measures and Procedures. </a:t>
            </a:r>
            <a:r>
              <a:rPr lang="en-US" sz="3900" dirty="0">
                <a:latin typeface="Cambria"/>
                <a:ea typeface="Cambria"/>
                <a:cs typeface="Cambria"/>
                <a:sym typeface="Cambria"/>
              </a:rPr>
              <a:t>An online </a:t>
            </a:r>
            <a:r>
              <a:rPr lang="en-US" sz="3900" dirty="0" err="1">
                <a:latin typeface="Cambria"/>
                <a:ea typeface="Cambria"/>
                <a:cs typeface="Cambria"/>
                <a:sym typeface="Cambria"/>
              </a:rPr>
              <a:t>Qualtrics</a:t>
            </a:r>
            <a:r>
              <a:rPr lang="en-US" sz="3900" dirty="0">
                <a:latin typeface="Cambria"/>
                <a:ea typeface="Cambria"/>
                <a:cs typeface="Cambria"/>
                <a:sym typeface="Cambria"/>
              </a:rPr>
              <a:t> survey was distributed to parents across the U.S. via social media sites between October and November 2020. Questions inquired about the quantity, quality, and mode of delivery of special education services and included parent demographic information.</a:t>
            </a:r>
          </a:p>
          <a:p>
            <a:endParaRPr lang="en-US" dirty="0"/>
          </a:p>
        </p:txBody>
      </p:sp>
      <p:sp>
        <p:nvSpPr>
          <p:cNvPr id="102" name="Google Shape;102;p2"/>
          <p:cNvSpPr txBox="1"/>
          <p:nvPr/>
        </p:nvSpPr>
        <p:spPr>
          <a:xfrm>
            <a:off x="33090350" y="22634729"/>
            <a:ext cx="15736263" cy="884447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endParaRPr lang="en-US" sz="100" b="1" dirty="0">
              <a:solidFill>
                <a:srgbClr val="C00000"/>
              </a:solidFill>
              <a:latin typeface="Cambria"/>
              <a:ea typeface="Cambria"/>
              <a:cs typeface="Cambria"/>
              <a:sym typeface="Cambria"/>
            </a:endParaRPr>
          </a:p>
          <a:p>
            <a:pPr marL="0" lvl="0" indent="0" algn="l" rtl="0">
              <a:spcBef>
                <a:spcPts val="0"/>
              </a:spcBef>
              <a:spcAft>
                <a:spcPts val="0"/>
              </a:spcAft>
              <a:buNone/>
            </a:pPr>
            <a:r>
              <a:rPr lang="en-US" sz="6000" b="1" dirty="0">
                <a:solidFill>
                  <a:srgbClr val="C00000"/>
                </a:solidFill>
                <a:latin typeface="Cambria"/>
                <a:ea typeface="Cambria"/>
                <a:cs typeface="Cambria"/>
                <a:sym typeface="Cambria"/>
              </a:rPr>
              <a:t>Conclusions</a:t>
            </a:r>
            <a:endParaRPr sz="6000" b="1" dirty="0">
              <a:solidFill>
                <a:srgbClr val="C00000"/>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Consistent with some of Warner-Richter and Lloyd’s (2020) findings, parents in the present study reported that children’s special education and related service hours have decreased significantly during distance learning. </a:t>
            </a:r>
            <a:endParaRPr sz="3900" dirty="0">
              <a:solidFill>
                <a:schemeClr val="dk1"/>
              </a:solidFill>
              <a:latin typeface="Cambria"/>
              <a:ea typeface="Cambria"/>
              <a:cs typeface="Cambria"/>
              <a:sym typeface="Cambria"/>
            </a:endParaRPr>
          </a:p>
          <a:p>
            <a:pPr marL="914400" lvl="0" indent="-476250" algn="l" rtl="0">
              <a:spcBef>
                <a:spcPts val="1000"/>
              </a:spcBef>
              <a:spcAft>
                <a:spcPts val="0"/>
              </a:spcAft>
              <a:buClr>
                <a:schemeClr val="dk1"/>
              </a:buClr>
              <a:buSzPct val="75000"/>
              <a:buFont typeface="Cambria"/>
              <a:buChar char="●"/>
            </a:pPr>
            <a:r>
              <a:rPr lang="en-US" sz="3900" dirty="0">
                <a:solidFill>
                  <a:schemeClr val="dk1"/>
                </a:solidFill>
                <a:latin typeface="Cambria"/>
                <a:ea typeface="Cambria"/>
                <a:cs typeface="Cambria"/>
                <a:sym typeface="Cambria"/>
              </a:rPr>
              <a:t>The amount of parental support required for children receiving special education services has understandably increased during COVID-19. However, parents report they are unable to handle this and their children are not making progress and, in fact, many are losing skills. </a:t>
            </a:r>
            <a:endParaRPr sz="3900" dirty="0">
              <a:solidFill>
                <a:schemeClr val="dk1"/>
              </a:solidFill>
              <a:latin typeface="Cambria"/>
              <a:ea typeface="Cambria"/>
              <a:cs typeface="Cambria"/>
              <a:sym typeface="Cambria"/>
            </a:endParaRPr>
          </a:p>
          <a:p>
            <a:pPr marL="914400" lvl="0" indent="-476250" algn="l" rtl="0">
              <a:spcBef>
                <a:spcPts val="1000"/>
              </a:spcBef>
              <a:spcAft>
                <a:spcPts val="1000"/>
              </a:spcAft>
              <a:buClr>
                <a:schemeClr val="dk1"/>
              </a:buClr>
              <a:buSzPct val="75000"/>
              <a:buFont typeface="Cambria"/>
              <a:buChar char="●"/>
            </a:pPr>
            <a:r>
              <a:rPr lang="en-US" sz="3900" dirty="0">
                <a:solidFill>
                  <a:schemeClr val="dk1"/>
                </a:solidFill>
                <a:latin typeface="Cambria"/>
                <a:ea typeface="Cambria"/>
                <a:cs typeface="Cambria"/>
                <a:sym typeface="Cambria"/>
              </a:rPr>
              <a:t>If distance learning continues or is used in the future, schools will need to reconsider how they support and offer services to special populations. </a:t>
            </a:r>
            <a:r>
              <a:rPr lang="en-US" sz="3900" dirty="0" smtClean="0">
                <a:solidFill>
                  <a:schemeClr val="dk1"/>
                </a:solidFill>
                <a:latin typeface="Cambria"/>
                <a:ea typeface="Cambria"/>
                <a:cs typeface="Cambria"/>
                <a:sym typeface="Cambria"/>
              </a:rPr>
              <a:t>Parents </a:t>
            </a:r>
            <a:r>
              <a:rPr lang="en-US" sz="3900" dirty="0">
                <a:solidFill>
                  <a:schemeClr val="dk1"/>
                </a:solidFill>
                <a:latin typeface="Cambria"/>
                <a:ea typeface="Cambria"/>
                <a:cs typeface="Cambria"/>
                <a:sym typeface="Cambria"/>
              </a:rPr>
              <a:t>requested in-home academic and behavior support, more modifications to assignments, flexible due dates, and clarity with instructions. </a:t>
            </a:r>
            <a:endParaRPr sz="3900" dirty="0">
              <a:solidFill>
                <a:schemeClr val="dk1"/>
              </a:solidFill>
              <a:latin typeface="Cambria"/>
              <a:ea typeface="Cambria"/>
              <a:cs typeface="Cambria"/>
              <a:sym typeface="Cambria"/>
            </a:endParaRPr>
          </a:p>
        </p:txBody>
      </p:sp>
      <p:sp>
        <p:nvSpPr>
          <p:cNvPr id="2" name="TextBox 1"/>
          <p:cNvSpPr txBox="1"/>
          <p:nvPr/>
        </p:nvSpPr>
        <p:spPr>
          <a:xfrm>
            <a:off x="32715050" y="11389376"/>
            <a:ext cx="14401800" cy="1015663"/>
          </a:xfrm>
          <a:prstGeom prst="rect">
            <a:avLst/>
          </a:prstGeom>
          <a:noFill/>
        </p:spPr>
        <p:txBody>
          <a:bodyPr wrap="square" rtlCol="0">
            <a:spAutoFit/>
          </a:bodyPr>
          <a:lstStyle/>
          <a:p>
            <a:pPr marL="1879600" lvl="3" indent="50800" algn="ctr">
              <a:buClr>
                <a:schemeClr val="dk1"/>
              </a:buClr>
              <a:buSzPts val="3900"/>
            </a:pPr>
            <a:r>
              <a:rPr lang="en-US" sz="3000" dirty="0">
                <a:solidFill>
                  <a:schemeClr val="dk1"/>
                </a:solidFill>
                <a:latin typeface="Segoe Print" panose="02000600000000000000" pitchFamily="2" charset="0"/>
                <a:ea typeface="Cambria"/>
                <a:cs typeface="Cambria"/>
                <a:sym typeface="Cambria"/>
              </a:rPr>
              <a:t>“It is up to the parent to modify, teach and, let's be honest, do the work.”</a:t>
            </a:r>
            <a:endParaRPr lang="en-US" sz="3000" dirty="0">
              <a:solidFill>
                <a:schemeClr val="dk1"/>
              </a:solidFill>
              <a:latin typeface="Segoe Print" panose="02000600000000000000" pitchFamily="2" charset="0"/>
              <a:ea typeface="Cambria"/>
              <a:cs typeface="Cambria"/>
              <a:sym typeface="Cambria"/>
            </a:endParaRPr>
          </a:p>
        </p:txBody>
      </p:sp>
      <p:sp>
        <p:nvSpPr>
          <p:cNvPr id="5" name="TextBox 4"/>
          <p:cNvSpPr txBox="1"/>
          <p:nvPr/>
        </p:nvSpPr>
        <p:spPr>
          <a:xfrm>
            <a:off x="33397537" y="14508359"/>
            <a:ext cx="13851711" cy="1015663"/>
          </a:xfrm>
          <a:prstGeom prst="rect">
            <a:avLst/>
          </a:prstGeom>
          <a:noFill/>
        </p:spPr>
        <p:txBody>
          <a:bodyPr wrap="square" rtlCol="0">
            <a:spAutoFit/>
          </a:bodyPr>
          <a:lstStyle/>
          <a:p>
            <a:pPr marL="1600200" lvl="3" indent="228600" algn="ctr">
              <a:buClr>
                <a:schemeClr val="dk1"/>
              </a:buClr>
              <a:buSzPts val="3900"/>
            </a:pPr>
            <a:r>
              <a:rPr lang="en-US" sz="3000" dirty="0">
                <a:solidFill>
                  <a:schemeClr val="dk1"/>
                </a:solidFill>
                <a:latin typeface="Segoe Print" panose="02000600000000000000" pitchFamily="2" charset="0"/>
                <a:ea typeface="Cambria"/>
                <a:cs typeface="Cambria"/>
                <a:sym typeface="Cambria"/>
              </a:rPr>
              <a:t>Children need “More time to turn assignments in and </a:t>
            </a:r>
            <a:r>
              <a:rPr lang="en-US" sz="3000" dirty="0" smtClean="0">
                <a:solidFill>
                  <a:schemeClr val="dk1"/>
                </a:solidFill>
                <a:latin typeface="Segoe Print" panose="02000600000000000000" pitchFamily="2" charset="0"/>
                <a:ea typeface="Cambria"/>
                <a:cs typeface="Cambria"/>
                <a:sym typeface="Cambria"/>
              </a:rPr>
              <a:t>more </a:t>
            </a:r>
            <a:r>
              <a:rPr lang="en-US" sz="3000" dirty="0">
                <a:solidFill>
                  <a:schemeClr val="dk1"/>
                </a:solidFill>
                <a:latin typeface="Segoe Print" panose="02000600000000000000" pitchFamily="2" charset="0"/>
                <a:ea typeface="Cambria"/>
                <a:cs typeface="Cambria"/>
                <a:sym typeface="Cambria"/>
              </a:rPr>
              <a:t>written assignments not requiring a computer.”</a:t>
            </a:r>
            <a:endParaRPr lang="en-US" sz="3000" dirty="0">
              <a:solidFill>
                <a:schemeClr val="dk1"/>
              </a:solidFill>
              <a:latin typeface="Segoe Print" panose="02000600000000000000" pitchFamily="2" charset="0"/>
              <a:ea typeface="Cambria"/>
              <a:cs typeface="Cambria"/>
              <a:sym typeface="Cambria"/>
            </a:endParaRPr>
          </a:p>
        </p:txBody>
      </p:sp>
      <p:sp>
        <p:nvSpPr>
          <p:cNvPr id="7" name="TextBox 6"/>
          <p:cNvSpPr txBox="1"/>
          <p:nvPr/>
        </p:nvSpPr>
        <p:spPr>
          <a:xfrm>
            <a:off x="35305850" y="15885033"/>
            <a:ext cx="11506200" cy="769441"/>
          </a:xfrm>
          <a:prstGeom prst="rect">
            <a:avLst/>
          </a:prstGeom>
          <a:noFill/>
        </p:spPr>
        <p:txBody>
          <a:bodyPr wrap="square" rtlCol="0">
            <a:spAutoFit/>
          </a:bodyPr>
          <a:lstStyle/>
          <a:p>
            <a:r>
              <a:rPr lang="en-US" sz="3000" dirty="0">
                <a:latin typeface="Segoe Print" panose="02000600000000000000" pitchFamily="2" charset="0"/>
              </a:rPr>
              <a:t>One parent reported “no accommodation being made.”</a:t>
            </a:r>
          </a:p>
          <a:p>
            <a:endParaRPr lang="en-US" dirty="0"/>
          </a:p>
        </p:txBody>
      </p:sp>
      <p:sp>
        <p:nvSpPr>
          <p:cNvPr id="8" name="TextBox 7"/>
          <p:cNvSpPr txBox="1"/>
          <p:nvPr/>
        </p:nvSpPr>
        <p:spPr>
          <a:xfrm>
            <a:off x="34138310" y="17648248"/>
            <a:ext cx="13110938" cy="1231106"/>
          </a:xfrm>
          <a:prstGeom prst="rect">
            <a:avLst/>
          </a:prstGeom>
          <a:noFill/>
        </p:spPr>
        <p:txBody>
          <a:bodyPr wrap="square" rtlCol="0">
            <a:spAutoFit/>
          </a:bodyPr>
          <a:lstStyle/>
          <a:p>
            <a:pPr lvl="1" algn="ctr"/>
            <a:r>
              <a:rPr lang="en-US" sz="3000" dirty="0" smtClean="0">
                <a:solidFill>
                  <a:schemeClr val="dk1"/>
                </a:solidFill>
                <a:latin typeface="Segoe Print" panose="02000600000000000000" pitchFamily="2" charset="0"/>
                <a:ea typeface="Cambria"/>
                <a:cs typeface="Cambria"/>
                <a:sym typeface="Cambria"/>
              </a:rPr>
              <a:t>“[it’s] impossible </a:t>
            </a:r>
            <a:r>
              <a:rPr lang="en-US" sz="3000" dirty="0">
                <a:solidFill>
                  <a:schemeClr val="dk1"/>
                </a:solidFill>
                <a:latin typeface="Segoe Print" panose="02000600000000000000" pitchFamily="2" charset="0"/>
                <a:ea typeface="Cambria"/>
                <a:cs typeface="Cambria"/>
                <a:sym typeface="Cambria"/>
              </a:rPr>
              <a:t>without sending a teacher or para [professional]  to assist in the home” </a:t>
            </a:r>
          </a:p>
          <a:p>
            <a:pPr algn="ctr"/>
            <a:endParaRPr lang="en-US" dirty="0"/>
          </a:p>
        </p:txBody>
      </p:sp>
      <p:sp>
        <p:nvSpPr>
          <p:cNvPr id="10" name="TextBox 9"/>
          <p:cNvSpPr txBox="1"/>
          <p:nvPr/>
        </p:nvSpPr>
        <p:spPr>
          <a:xfrm>
            <a:off x="32352175" y="21039100"/>
            <a:ext cx="15588024" cy="1477328"/>
          </a:xfrm>
          <a:prstGeom prst="rect">
            <a:avLst/>
          </a:prstGeom>
          <a:noFill/>
        </p:spPr>
        <p:txBody>
          <a:bodyPr wrap="square" rtlCol="0">
            <a:spAutoFit/>
          </a:bodyPr>
          <a:lstStyle/>
          <a:p>
            <a:pPr marL="1828800" lvl="1" algn="ctr">
              <a:buClr>
                <a:schemeClr val="dk1"/>
              </a:buClr>
              <a:buSzPts val="3900"/>
            </a:pPr>
            <a:r>
              <a:rPr lang="en-US" sz="3000" dirty="0">
                <a:solidFill>
                  <a:schemeClr val="dk1"/>
                </a:solidFill>
                <a:latin typeface="Segoe Print" panose="02000600000000000000" pitchFamily="2" charset="0"/>
                <a:ea typeface="Cambria"/>
                <a:cs typeface="Cambria"/>
                <a:sym typeface="Cambria"/>
              </a:rPr>
              <a:t>“All progress made is lost,” and “This has been a horrible experience for my child. He is basically going to have to repeat this grade. He needs in person learning.”</a:t>
            </a:r>
            <a:endParaRPr lang="en-US" sz="3000" dirty="0">
              <a:solidFill>
                <a:schemeClr val="dk1"/>
              </a:solidFill>
              <a:latin typeface="Segoe Print" panose="02000600000000000000" pitchFamily="2" charset="0"/>
              <a:ea typeface="Cambria"/>
              <a:cs typeface="Cambria"/>
              <a:sym typeface="Cambria"/>
            </a:endParaRPr>
          </a:p>
        </p:txBody>
      </p:sp>
      <p:sp>
        <p:nvSpPr>
          <p:cNvPr id="11" name="TextBox 10"/>
          <p:cNvSpPr txBox="1"/>
          <p:nvPr/>
        </p:nvSpPr>
        <p:spPr>
          <a:xfrm>
            <a:off x="35260252" y="18836564"/>
            <a:ext cx="8793805" cy="553998"/>
          </a:xfrm>
          <a:prstGeom prst="rect">
            <a:avLst/>
          </a:prstGeom>
          <a:noFill/>
        </p:spPr>
        <p:txBody>
          <a:bodyPr wrap="square" rtlCol="0">
            <a:spAutoFit/>
          </a:bodyPr>
          <a:lstStyle/>
          <a:p>
            <a:pPr marL="1654175" lvl="1">
              <a:buClr>
                <a:schemeClr val="dk1"/>
              </a:buClr>
              <a:buSzPts val="3900"/>
            </a:pPr>
            <a:r>
              <a:rPr lang="en-US" sz="3000" dirty="0">
                <a:solidFill>
                  <a:schemeClr val="dk1"/>
                </a:solidFill>
                <a:latin typeface="Segoe Print" panose="02000600000000000000" pitchFamily="2" charset="0"/>
                <a:ea typeface="Cambria"/>
                <a:cs typeface="Cambria"/>
                <a:sym typeface="Cambria"/>
              </a:rPr>
              <a:t>“Distance learning does not work.” </a:t>
            </a:r>
            <a:endParaRPr lang="en-US" sz="3000" dirty="0">
              <a:solidFill>
                <a:schemeClr val="dk1"/>
              </a:solidFill>
              <a:latin typeface="Segoe Print" panose="02000600000000000000" pitchFamily="2" charset="0"/>
              <a:ea typeface="Cambria"/>
              <a:cs typeface="Cambria"/>
              <a:sym typeface="Cambria"/>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1001</Words>
  <Application>Microsoft Office PowerPoint</Application>
  <PresentationFormat>Custom</PresentationFormat>
  <Paragraphs>306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Georgia</vt:lpstr>
      <vt:lpstr>Segoe Print</vt:lpstr>
      <vt:lpstr>Office Theme</vt:lpstr>
      <vt:lpstr>Where Are My Child's Special Education Services During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My Child's Special Education Services During COVID-19?</dc:title>
  <dc:creator>Mike Morrison</dc:creator>
  <cp:lastModifiedBy>Julie Grossman</cp:lastModifiedBy>
  <cp:revision>29</cp:revision>
  <dcterms:created xsi:type="dcterms:W3CDTF">2018-09-16T19:13:41Z</dcterms:created>
  <dcterms:modified xsi:type="dcterms:W3CDTF">2021-07-08T01:09:08Z</dcterms:modified>
</cp:coreProperties>
</file>