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6" r:id="rId2"/>
    <p:sldId id="257" r:id="rId3"/>
    <p:sldId id="264" r:id="rId4"/>
    <p:sldId id="265" r:id="rId5"/>
    <p:sldId id="266" r:id="rId6"/>
    <p:sldId id="262" r:id="rId7"/>
    <p:sldId id="259" r:id="rId8"/>
    <p:sldId id="261" r:id="rId9"/>
    <p:sldId id="267" r:id="rId10"/>
    <p:sldId id="269" r:id="rId11"/>
    <p:sldId id="268" r:id="rId12"/>
    <p:sldId id="260" r:id="rId13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3D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1" d="100"/>
          <a:sy n="41" d="100"/>
        </p:scale>
        <p:origin x="808" y="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FF5509-3CE0-4498-93D0-B57EA2F17168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6DFA1A9-FE34-4783-B9C0-FE73A86A5471}">
      <dgm:prSet/>
      <dgm:spPr/>
      <dgm:t>
        <a:bodyPr/>
        <a:lstStyle/>
        <a:p>
          <a:r>
            <a:rPr lang="en-US" dirty="0"/>
            <a:t>Bronfenbrenner &amp; Morris (2006) ecological model</a:t>
          </a:r>
        </a:p>
      </dgm:t>
    </dgm:pt>
    <dgm:pt modelId="{EE2DCFA2-62B0-41DA-B88F-32EEE01825AD}" type="parTrans" cxnId="{7FB547AC-C64F-4D72-8AB8-C679BBEF82A6}">
      <dgm:prSet/>
      <dgm:spPr/>
      <dgm:t>
        <a:bodyPr/>
        <a:lstStyle/>
        <a:p>
          <a:endParaRPr lang="en-US"/>
        </a:p>
      </dgm:t>
    </dgm:pt>
    <dgm:pt modelId="{ABC55EBA-837C-43E3-AA98-FE861B8681D2}" type="sibTrans" cxnId="{7FB547AC-C64F-4D72-8AB8-C679BBEF82A6}">
      <dgm:prSet/>
      <dgm:spPr/>
      <dgm:t>
        <a:bodyPr/>
        <a:lstStyle/>
        <a:p>
          <a:endParaRPr lang="en-US"/>
        </a:p>
      </dgm:t>
    </dgm:pt>
    <dgm:pt modelId="{ECD95417-0FD4-4B87-94F5-40580A262127}">
      <dgm:prSet/>
      <dgm:spPr/>
      <dgm:t>
        <a:bodyPr/>
        <a:lstStyle/>
        <a:p>
          <a:r>
            <a:rPr lang="en-US"/>
            <a:t>Byrnes and Miller (2007) (antecedent) opportunity propensity framework</a:t>
          </a:r>
        </a:p>
      </dgm:t>
    </dgm:pt>
    <dgm:pt modelId="{D7E0F94B-D58A-4D82-AD98-A0422A2E5740}" type="parTrans" cxnId="{4A4669CD-A811-4388-BCF8-C7A14E29094E}">
      <dgm:prSet/>
      <dgm:spPr/>
      <dgm:t>
        <a:bodyPr/>
        <a:lstStyle/>
        <a:p>
          <a:endParaRPr lang="en-US"/>
        </a:p>
      </dgm:t>
    </dgm:pt>
    <dgm:pt modelId="{0B7F0FF9-8BDE-4366-9467-E21565340114}" type="sibTrans" cxnId="{4A4669CD-A811-4388-BCF8-C7A14E29094E}">
      <dgm:prSet/>
      <dgm:spPr/>
      <dgm:t>
        <a:bodyPr/>
        <a:lstStyle/>
        <a:p>
          <a:endParaRPr lang="en-US"/>
        </a:p>
      </dgm:t>
    </dgm:pt>
    <dgm:pt modelId="{69F39C96-E91C-4826-A7B3-B9668A4658E6}">
      <dgm:prSet/>
      <dgm:spPr/>
      <dgm:t>
        <a:bodyPr/>
        <a:lstStyle/>
        <a:p>
          <a:r>
            <a:rPr lang="en-US"/>
            <a:t>Cabrera (2013) strength-based approach</a:t>
          </a:r>
        </a:p>
      </dgm:t>
    </dgm:pt>
    <dgm:pt modelId="{DE7221A9-B251-4F5F-A104-DD0CCC1A35A8}" type="parTrans" cxnId="{A5D4707C-97D6-4E48-8485-A54FDC14DC8A}">
      <dgm:prSet/>
      <dgm:spPr/>
      <dgm:t>
        <a:bodyPr/>
        <a:lstStyle/>
        <a:p>
          <a:endParaRPr lang="en-US"/>
        </a:p>
      </dgm:t>
    </dgm:pt>
    <dgm:pt modelId="{60D9F97B-0E70-4D19-B1C3-B974C810ED30}" type="sibTrans" cxnId="{A5D4707C-97D6-4E48-8485-A54FDC14DC8A}">
      <dgm:prSet/>
      <dgm:spPr/>
      <dgm:t>
        <a:bodyPr/>
        <a:lstStyle/>
        <a:p>
          <a:endParaRPr lang="en-US"/>
        </a:p>
      </dgm:t>
    </dgm:pt>
    <dgm:pt modelId="{A6DEA175-C747-4136-8AFC-22822FC1CDB8}" type="pres">
      <dgm:prSet presAssocID="{71FF5509-3CE0-4498-93D0-B57EA2F17168}" presName="linear" presStyleCnt="0">
        <dgm:presLayoutVars>
          <dgm:dir/>
          <dgm:animLvl val="lvl"/>
          <dgm:resizeHandles val="exact"/>
        </dgm:presLayoutVars>
      </dgm:prSet>
      <dgm:spPr/>
    </dgm:pt>
    <dgm:pt modelId="{301BD5CD-83E4-4796-BD41-A4C75748F0E1}" type="pres">
      <dgm:prSet presAssocID="{D6DFA1A9-FE34-4783-B9C0-FE73A86A5471}" presName="parentLin" presStyleCnt="0"/>
      <dgm:spPr/>
    </dgm:pt>
    <dgm:pt modelId="{C6F0EB21-0FDB-485E-A115-4582DBEE6AD0}" type="pres">
      <dgm:prSet presAssocID="{D6DFA1A9-FE34-4783-B9C0-FE73A86A5471}" presName="parentLeftMargin" presStyleLbl="node1" presStyleIdx="0" presStyleCnt="3"/>
      <dgm:spPr/>
    </dgm:pt>
    <dgm:pt modelId="{B2B68AAF-4C2E-4ADF-9A3D-9C30A7AFD65E}" type="pres">
      <dgm:prSet presAssocID="{D6DFA1A9-FE34-4783-B9C0-FE73A86A547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F270A4F-B11F-46EE-AA80-F41E17FDF35E}" type="pres">
      <dgm:prSet presAssocID="{D6DFA1A9-FE34-4783-B9C0-FE73A86A5471}" presName="negativeSpace" presStyleCnt="0"/>
      <dgm:spPr/>
    </dgm:pt>
    <dgm:pt modelId="{2AA93A5D-EB1B-4441-AC05-2EAD752F35F9}" type="pres">
      <dgm:prSet presAssocID="{D6DFA1A9-FE34-4783-B9C0-FE73A86A5471}" presName="childText" presStyleLbl="conFgAcc1" presStyleIdx="0" presStyleCnt="3">
        <dgm:presLayoutVars>
          <dgm:bulletEnabled val="1"/>
        </dgm:presLayoutVars>
      </dgm:prSet>
      <dgm:spPr/>
    </dgm:pt>
    <dgm:pt modelId="{68F140DB-D3E0-42A0-B3E4-EFEE0183EE82}" type="pres">
      <dgm:prSet presAssocID="{ABC55EBA-837C-43E3-AA98-FE861B8681D2}" presName="spaceBetweenRectangles" presStyleCnt="0"/>
      <dgm:spPr/>
    </dgm:pt>
    <dgm:pt modelId="{ACF7618D-6BA5-4F37-A682-232D7E21B82C}" type="pres">
      <dgm:prSet presAssocID="{ECD95417-0FD4-4B87-94F5-40580A262127}" presName="parentLin" presStyleCnt="0"/>
      <dgm:spPr/>
    </dgm:pt>
    <dgm:pt modelId="{21DD7673-5093-4F46-8195-2C5E16B9B3B9}" type="pres">
      <dgm:prSet presAssocID="{ECD95417-0FD4-4B87-94F5-40580A262127}" presName="parentLeftMargin" presStyleLbl="node1" presStyleIdx="0" presStyleCnt="3"/>
      <dgm:spPr/>
    </dgm:pt>
    <dgm:pt modelId="{1459882D-5288-47CB-9138-F3EAAA8FB38C}" type="pres">
      <dgm:prSet presAssocID="{ECD95417-0FD4-4B87-94F5-40580A26212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79549E6-CC3C-42C8-806A-9DD607B4B7D7}" type="pres">
      <dgm:prSet presAssocID="{ECD95417-0FD4-4B87-94F5-40580A262127}" presName="negativeSpace" presStyleCnt="0"/>
      <dgm:spPr/>
    </dgm:pt>
    <dgm:pt modelId="{81C04806-5B50-4697-9434-FDE0E1966B6F}" type="pres">
      <dgm:prSet presAssocID="{ECD95417-0FD4-4B87-94F5-40580A262127}" presName="childText" presStyleLbl="conFgAcc1" presStyleIdx="1" presStyleCnt="3">
        <dgm:presLayoutVars>
          <dgm:bulletEnabled val="1"/>
        </dgm:presLayoutVars>
      </dgm:prSet>
      <dgm:spPr/>
    </dgm:pt>
    <dgm:pt modelId="{5D5FB4CE-49DB-4DC3-A291-5ED909858029}" type="pres">
      <dgm:prSet presAssocID="{0B7F0FF9-8BDE-4366-9467-E21565340114}" presName="spaceBetweenRectangles" presStyleCnt="0"/>
      <dgm:spPr/>
    </dgm:pt>
    <dgm:pt modelId="{371D7524-813C-4717-BFD7-EECD0C53E096}" type="pres">
      <dgm:prSet presAssocID="{69F39C96-E91C-4826-A7B3-B9668A4658E6}" presName="parentLin" presStyleCnt="0"/>
      <dgm:spPr/>
    </dgm:pt>
    <dgm:pt modelId="{43CDDA89-A1CD-4A87-B995-08A18C8BE619}" type="pres">
      <dgm:prSet presAssocID="{69F39C96-E91C-4826-A7B3-B9668A4658E6}" presName="parentLeftMargin" presStyleLbl="node1" presStyleIdx="1" presStyleCnt="3"/>
      <dgm:spPr/>
    </dgm:pt>
    <dgm:pt modelId="{3B6173E1-85B1-4DA7-9E28-D2FCD37ECEFC}" type="pres">
      <dgm:prSet presAssocID="{69F39C96-E91C-4826-A7B3-B9668A4658E6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737208A3-76C4-407D-A11C-6F26C07BAAB5}" type="pres">
      <dgm:prSet presAssocID="{69F39C96-E91C-4826-A7B3-B9668A4658E6}" presName="negativeSpace" presStyleCnt="0"/>
      <dgm:spPr/>
    </dgm:pt>
    <dgm:pt modelId="{F73FFCEE-C6F3-4BE8-A569-A8828CB78DFB}" type="pres">
      <dgm:prSet presAssocID="{69F39C96-E91C-4826-A7B3-B9668A4658E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5C3C511-9A58-44E1-A502-A58534BD8AEA}" type="presOf" srcId="{D6DFA1A9-FE34-4783-B9C0-FE73A86A5471}" destId="{B2B68AAF-4C2E-4ADF-9A3D-9C30A7AFD65E}" srcOrd="1" destOrd="0" presId="urn:microsoft.com/office/officeart/2005/8/layout/list1"/>
    <dgm:cxn modelId="{CE305327-1F9F-4AC8-ABC7-517200634EFF}" type="presOf" srcId="{ECD95417-0FD4-4B87-94F5-40580A262127}" destId="{1459882D-5288-47CB-9138-F3EAAA8FB38C}" srcOrd="1" destOrd="0" presId="urn:microsoft.com/office/officeart/2005/8/layout/list1"/>
    <dgm:cxn modelId="{95033C3B-F078-4985-A839-8FFA04A2A509}" type="presOf" srcId="{71FF5509-3CE0-4498-93D0-B57EA2F17168}" destId="{A6DEA175-C747-4136-8AFC-22822FC1CDB8}" srcOrd="0" destOrd="0" presId="urn:microsoft.com/office/officeart/2005/8/layout/list1"/>
    <dgm:cxn modelId="{A5D4707C-97D6-4E48-8485-A54FDC14DC8A}" srcId="{71FF5509-3CE0-4498-93D0-B57EA2F17168}" destId="{69F39C96-E91C-4826-A7B3-B9668A4658E6}" srcOrd="2" destOrd="0" parTransId="{DE7221A9-B251-4F5F-A104-DD0CCC1A35A8}" sibTransId="{60D9F97B-0E70-4D19-B1C3-B974C810ED30}"/>
    <dgm:cxn modelId="{BE124593-FBE3-4FEB-8512-8F567C14B7B5}" type="presOf" srcId="{ECD95417-0FD4-4B87-94F5-40580A262127}" destId="{21DD7673-5093-4F46-8195-2C5E16B9B3B9}" srcOrd="0" destOrd="0" presId="urn:microsoft.com/office/officeart/2005/8/layout/list1"/>
    <dgm:cxn modelId="{7FB547AC-C64F-4D72-8AB8-C679BBEF82A6}" srcId="{71FF5509-3CE0-4498-93D0-B57EA2F17168}" destId="{D6DFA1A9-FE34-4783-B9C0-FE73A86A5471}" srcOrd="0" destOrd="0" parTransId="{EE2DCFA2-62B0-41DA-B88F-32EEE01825AD}" sibTransId="{ABC55EBA-837C-43E3-AA98-FE861B8681D2}"/>
    <dgm:cxn modelId="{4A4669CD-A811-4388-BCF8-C7A14E29094E}" srcId="{71FF5509-3CE0-4498-93D0-B57EA2F17168}" destId="{ECD95417-0FD4-4B87-94F5-40580A262127}" srcOrd="1" destOrd="0" parTransId="{D7E0F94B-D58A-4D82-AD98-A0422A2E5740}" sibTransId="{0B7F0FF9-8BDE-4366-9467-E21565340114}"/>
    <dgm:cxn modelId="{47800CD7-A087-4508-B4A5-AAA99C1B90E1}" type="presOf" srcId="{D6DFA1A9-FE34-4783-B9C0-FE73A86A5471}" destId="{C6F0EB21-0FDB-485E-A115-4582DBEE6AD0}" srcOrd="0" destOrd="0" presId="urn:microsoft.com/office/officeart/2005/8/layout/list1"/>
    <dgm:cxn modelId="{E156DEE2-9AE8-4C49-B4C6-0D5A6829AD0A}" type="presOf" srcId="{69F39C96-E91C-4826-A7B3-B9668A4658E6}" destId="{43CDDA89-A1CD-4A87-B995-08A18C8BE619}" srcOrd="0" destOrd="0" presId="urn:microsoft.com/office/officeart/2005/8/layout/list1"/>
    <dgm:cxn modelId="{C4FBBFF9-BFF2-4D41-864C-F5BBA0D742A2}" type="presOf" srcId="{69F39C96-E91C-4826-A7B3-B9668A4658E6}" destId="{3B6173E1-85B1-4DA7-9E28-D2FCD37ECEFC}" srcOrd="1" destOrd="0" presId="urn:microsoft.com/office/officeart/2005/8/layout/list1"/>
    <dgm:cxn modelId="{9CBFB999-136B-4668-BA7F-B56FC4261F05}" type="presParOf" srcId="{A6DEA175-C747-4136-8AFC-22822FC1CDB8}" destId="{301BD5CD-83E4-4796-BD41-A4C75748F0E1}" srcOrd="0" destOrd="0" presId="urn:microsoft.com/office/officeart/2005/8/layout/list1"/>
    <dgm:cxn modelId="{E59E39D9-4890-4386-B071-FE6DA93B5921}" type="presParOf" srcId="{301BD5CD-83E4-4796-BD41-A4C75748F0E1}" destId="{C6F0EB21-0FDB-485E-A115-4582DBEE6AD0}" srcOrd="0" destOrd="0" presId="urn:microsoft.com/office/officeart/2005/8/layout/list1"/>
    <dgm:cxn modelId="{661B59BD-4C1E-4638-AEAA-41000FFF1237}" type="presParOf" srcId="{301BD5CD-83E4-4796-BD41-A4C75748F0E1}" destId="{B2B68AAF-4C2E-4ADF-9A3D-9C30A7AFD65E}" srcOrd="1" destOrd="0" presId="urn:microsoft.com/office/officeart/2005/8/layout/list1"/>
    <dgm:cxn modelId="{DD678DB6-6280-4B27-8DFD-97795063583A}" type="presParOf" srcId="{A6DEA175-C747-4136-8AFC-22822FC1CDB8}" destId="{7F270A4F-B11F-46EE-AA80-F41E17FDF35E}" srcOrd="1" destOrd="0" presId="urn:microsoft.com/office/officeart/2005/8/layout/list1"/>
    <dgm:cxn modelId="{8ED61B82-8A56-453E-936A-6C9C0F6FE2A1}" type="presParOf" srcId="{A6DEA175-C747-4136-8AFC-22822FC1CDB8}" destId="{2AA93A5D-EB1B-4441-AC05-2EAD752F35F9}" srcOrd="2" destOrd="0" presId="urn:microsoft.com/office/officeart/2005/8/layout/list1"/>
    <dgm:cxn modelId="{BD153E8B-2AB2-4946-B398-CCAD77CF1723}" type="presParOf" srcId="{A6DEA175-C747-4136-8AFC-22822FC1CDB8}" destId="{68F140DB-D3E0-42A0-B3E4-EFEE0183EE82}" srcOrd="3" destOrd="0" presId="urn:microsoft.com/office/officeart/2005/8/layout/list1"/>
    <dgm:cxn modelId="{4CFDD32B-DC92-438C-A479-C1597DF4A636}" type="presParOf" srcId="{A6DEA175-C747-4136-8AFC-22822FC1CDB8}" destId="{ACF7618D-6BA5-4F37-A682-232D7E21B82C}" srcOrd="4" destOrd="0" presId="urn:microsoft.com/office/officeart/2005/8/layout/list1"/>
    <dgm:cxn modelId="{C1BD4BE9-CCD1-4D6F-B854-9F7D317F9922}" type="presParOf" srcId="{ACF7618D-6BA5-4F37-A682-232D7E21B82C}" destId="{21DD7673-5093-4F46-8195-2C5E16B9B3B9}" srcOrd="0" destOrd="0" presId="urn:microsoft.com/office/officeart/2005/8/layout/list1"/>
    <dgm:cxn modelId="{AFCCD626-1ACC-45C4-86C0-840CC08E27CA}" type="presParOf" srcId="{ACF7618D-6BA5-4F37-A682-232D7E21B82C}" destId="{1459882D-5288-47CB-9138-F3EAAA8FB38C}" srcOrd="1" destOrd="0" presId="urn:microsoft.com/office/officeart/2005/8/layout/list1"/>
    <dgm:cxn modelId="{AE638B8F-3A68-46A2-9E47-8DE103CD0731}" type="presParOf" srcId="{A6DEA175-C747-4136-8AFC-22822FC1CDB8}" destId="{779549E6-CC3C-42C8-806A-9DD607B4B7D7}" srcOrd="5" destOrd="0" presId="urn:microsoft.com/office/officeart/2005/8/layout/list1"/>
    <dgm:cxn modelId="{2E911384-2B6D-496D-8A65-E6035AF89F48}" type="presParOf" srcId="{A6DEA175-C747-4136-8AFC-22822FC1CDB8}" destId="{81C04806-5B50-4697-9434-FDE0E1966B6F}" srcOrd="6" destOrd="0" presId="urn:microsoft.com/office/officeart/2005/8/layout/list1"/>
    <dgm:cxn modelId="{2A866FA8-C578-4830-BD84-1287414C3596}" type="presParOf" srcId="{A6DEA175-C747-4136-8AFC-22822FC1CDB8}" destId="{5D5FB4CE-49DB-4DC3-A291-5ED909858029}" srcOrd="7" destOrd="0" presId="urn:microsoft.com/office/officeart/2005/8/layout/list1"/>
    <dgm:cxn modelId="{ABB24FA2-7E0A-46A6-85C1-C8A05E23429A}" type="presParOf" srcId="{A6DEA175-C747-4136-8AFC-22822FC1CDB8}" destId="{371D7524-813C-4717-BFD7-EECD0C53E096}" srcOrd="8" destOrd="0" presId="urn:microsoft.com/office/officeart/2005/8/layout/list1"/>
    <dgm:cxn modelId="{FB96C366-1E2B-4FDB-AB07-FAD45FDE8B36}" type="presParOf" srcId="{371D7524-813C-4717-BFD7-EECD0C53E096}" destId="{43CDDA89-A1CD-4A87-B995-08A18C8BE619}" srcOrd="0" destOrd="0" presId="urn:microsoft.com/office/officeart/2005/8/layout/list1"/>
    <dgm:cxn modelId="{DE91C9A1-EE6A-4BCF-B950-EE50C830B4AD}" type="presParOf" srcId="{371D7524-813C-4717-BFD7-EECD0C53E096}" destId="{3B6173E1-85B1-4DA7-9E28-D2FCD37ECEFC}" srcOrd="1" destOrd="0" presId="urn:microsoft.com/office/officeart/2005/8/layout/list1"/>
    <dgm:cxn modelId="{359EC29B-A2E5-479F-974F-AE0C61E47F27}" type="presParOf" srcId="{A6DEA175-C747-4136-8AFC-22822FC1CDB8}" destId="{737208A3-76C4-407D-A11C-6F26C07BAAB5}" srcOrd="9" destOrd="0" presId="urn:microsoft.com/office/officeart/2005/8/layout/list1"/>
    <dgm:cxn modelId="{FD3B32C2-FDDE-4D2B-8CE3-2BAA36F162D8}" type="presParOf" srcId="{A6DEA175-C747-4136-8AFC-22822FC1CDB8}" destId="{F73FFCEE-C6F3-4BE8-A569-A8828CB78DF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A93A5D-EB1B-4441-AC05-2EAD752F35F9}">
      <dsp:nvSpPr>
        <dsp:cNvPr id="0" name=""/>
        <dsp:cNvSpPr/>
      </dsp:nvSpPr>
      <dsp:spPr>
        <a:xfrm>
          <a:off x="0" y="630500"/>
          <a:ext cx="9618133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B68AAF-4C2E-4ADF-9A3D-9C30A7AFD65E}">
      <dsp:nvSpPr>
        <dsp:cNvPr id="0" name=""/>
        <dsp:cNvSpPr/>
      </dsp:nvSpPr>
      <dsp:spPr>
        <a:xfrm>
          <a:off x="480906" y="217220"/>
          <a:ext cx="6732693" cy="8265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480" tIns="0" rIns="254480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Bronfenbrenner &amp; Morris (2006) ecological model</a:t>
          </a:r>
        </a:p>
      </dsp:txBody>
      <dsp:txXfrm>
        <a:off x="521255" y="257569"/>
        <a:ext cx="6651995" cy="745862"/>
      </dsp:txXfrm>
    </dsp:sp>
    <dsp:sp modelId="{81C04806-5B50-4697-9434-FDE0E1966B6F}">
      <dsp:nvSpPr>
        <dsp:cNvPr id="0" name=""/>
        <dsp:cNvSpPr/>
      </dsp:nvSpPr>
      <dsp:spPr>
        <a:xfrm>
          <a:off x="0" y="1900581"/>
          <a:ext cx="9618133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59882D-5288-47CB-9138-F3EAAA8FB38C}">
      <dsp:nvSpPr>
        <dsp:cNvPr id="0" name=""/>
        <dsp:cNvSpPr/>
      </dsp:nvSpPr>
      <dsp:spPr>
        <a:xfrm>
          <a:off x="480906" y="1487300"/>
          <a:ext cx="6732693" cy="8265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480" tIns="0" rIns="254480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Byrnes and Miller (2007) (antecedent) opportunity propensity framework</a:t>
          </a:r>
        </a:p>
      </dsp:txBody>
      <dsp:txXfrm>
        <a:off x="521255" y="1527649"/>
        <a:ext cx="6651995" cy="745862"/>
      </dsp:txXfrm>
    </dsp:sp>
    <dsp:sp modelId="{F73FFCEE-C6F3-4BE8-A569-A8828CB78DFB}">
      <dsp:nvSpPr>
        <dsp:cNvPr id="0" name=""/>
        <dsp:cNvSpPr/>
      </dsp:nvSpPr>
      <dsp:spPr>
        <a:xfrm>
          <a:off x="0" y="3170661"/>
          <a:ext cx="9618133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6173E1-85B1-4DA7-9E28-D2FCD37ECEFC}">
      <dsp:nvSpPr>
        <dsp:cNvPr id="0" name=""/>
        <dsp:cNvSpPr/>
      </dsp:nvSpPr>
      <dsp:spPr>
        <a:xfrm>
          <a:off x="480906" y="2757381"/>
          <a:ext cx="6732693" cy="8265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480" tIns="0" rIns="254480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Cabrera (2013) strength-based approach</a:t>
          </a:r>
        </a:p>
      </dsp:txBody>
      <dsp:txXfrm>
        <a:off x="521255" y="2797730"/>
        <a:ext cx="6651995" cy="7458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5907A-E482-40C5-B385-E851DD779463}" type="datetimeFigureOut">
              <a:rPr lang="en-US" smtClean="0"/>
              <a:t>3/6/2022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7F65E-EED2-4EA5-A22D-10ED146E79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991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5907A-E482-40C5-B385-E851DD779463}" type="datetimeFigureOut">
              <a:rPr lang="en-US" smtClean="0"/>
              <a:t>3/6/2022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7F65E-EED2-4EA5-A22D-10ED146E79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884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5907A-E482-40C5-B385-E851DD779463}" type="datetimeFigureOut">
              <a:rPr lang="en-US" smtClean="0"/>
              <a:t>3/6/2022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7F65E-EED2-4EA5-A22D-10ED146E796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25173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5907A-E482-40C5-B385-E851DD779463}" type="datetimeFigureOut">
              <a:rPr lang="en-US" smtClean="0"/>
              <a:t>3/6/2022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7F65E-EED2-4EA5-A22D-10ED146E79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4546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5907A-E482-40C5-B385-E851DD779463}" type="datetimeFigureOut">
              <a:rPr lang="en-US" smtClean="0"/>
              <a:t>3/6/2022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7F65E-EED2-4EA5-A22D-10ED146E796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383361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5907A-E482-40C5-B385-E851DD779463}" type="datetimeFigureOut">
              <a:rPr lang="en-US" smtClean="0"/>
              <a:t>3/6/2022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7F65E-EED2-4EA5-A22D-10ED146E79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809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5907A-E482-40C5-B385-E851DD779463}" type="datetimeFigureOut">
              <a:rPr lang="en-US" smtClean="0"/>
              <a:t>3/6/2022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7F65E-EED2-4EA5-A22D-10ED146E79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171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5907A-E482-40C5-B385-E851DD779463}" type="datetimeFigureOut">
              <a:rPr lang="en-US" smtClean="0"/>
              <a:t>3/6/2022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7F65E-EED2-4EA5-A22D-10ED146E79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853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5907A-E482-40C5-B385-E851DD779463}" type="datetimeFigureOut">
              <a:rPr lang="en-US" smtClean="0"/>
              <a:t>3/6/2022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7F65E-EED2-4EA5-A22D-10ED146E79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033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5907A-E482-40C5-B385-E851DD779463}" type="datetimeFigureOut">
              <a:rPr lang="en-US" smtClean="0"/>
              <a:t>3/6/2022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7F65E-EED2-4EA5-A22D-10ED146E79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237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5907A-E482-40C5-B385-E851DD779463}" type="datetimeFigureOut">
              <a:rPr lang="en-US" smtClean="0"/>
              <a:t>3/6/2022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7F65E-EED2-4EA5-A22D-10ED146E79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338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5907A-E482-40C5-B385-E851DD779463}" type="datetimeFigureOut">
              <a:rPr lang="en-US" smtClean="0"/>
              <a:t>3/6/2022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7F65E-EED2-4EA5-A22D-10ED146E79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636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5907A-E482-40C5-B385-E851DD779463}" type="datetimeFigureOut">
              <a:rPr lang="en-US" smtClean="0"/>
              <a:t>3/6/2022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7F65E-EED2-4EA5-A22D-10ED146E79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369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5907A-E482-40C5-B385-E851DD779463}" type="datetimeFigureOut">
              <a:rPr lang="en-US" smtClean="0"/>
              <a:t>3/6/2022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7F65E-EED2-4EA5-A22D-10ED146E79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380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5907A-E482-40C5-B385-E851DD779463}" type="datetimeFigureOut">
              <a:rPr lang="en-US" smtClean="0"/>
              <a:t>3/6/2022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7F65E-EED2-4EA5-A22D-10ED146E79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761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5907A-E482-40C5-B385-E851DD779463}" type="datetimeFigureOut">
              <a:rPr lang="en-US" smtClean="0"/>
              <a:t>3/6/2022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7F65E-EED2-4EA5-A22D-10ED146E79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950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5907A-E482-40C5-B385-E851DD779463}" type="datetimeFigureOut">
              <a:rPr lang="en-US" smtClean="0"/>
              <a:t>3/6/2022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227F65E-EED2-4EA5-A22D-10ED146E79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979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onnenscheinlab.umbc.edu/" TargetMode="External"/><Relationship Id="rId2" Type="http://schemas.openxmlformats.org/officeDocument/2006/relationships/hyperlink" Target="mailto:sonnensc@umbc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ngimg.com/download/33707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esilienteducator.com/" TargetMode="External"/><Relationship Id="rId2" Type="http://schemas.openxmlformats.org/officeDocument/2006/relationships/hyperlink" Target="https://firstgen.naspa.org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ddleeastmonitor.com/tunis-tunisia-may-28-tunisian-high-school-final-year-students-wearing-face-mask-return-to-schools-after-two-months-of-break-due-to-the-novel-coronavirus-covid-19-pandemic-restrictions-in-tunis-7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alsccny.commons.gc.cuny.edu/home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nybates.ca/2012/02/29/a-student-guide-to-studying-online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48300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7175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58764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80730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9621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1788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48954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6287" y="-8467"/>
            <a:ext cx="9175713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69E76B-1C9E-4824-B7AB-57EF05C3F4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23763" y="681910"/>
            <a:ext cx="7418204" cy="2396305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Factors Affecting First Generation and Non-</a:t>
            </a:r>
            <a:r>
              <a:rPr lang="en-US" sz="42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F</a:t>
            </a:r>
            <a:r>
              <a:rPr lang="en-US" sz="4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irst </a:t>
            </a:r>
            <a:r>
              <a:rPr lang="en-US" sz="42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G</a:t>
            </a:r>
            <a:r>
              <a:rPr lang="en-US" sz="4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eneration </a:t>
            </a:r>
            <a:r>
              <a:rPr lang="en-US" sz="42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n-US" sz="4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ollege Students During COVID-19</a:t>
            </a:r>
            <a:endParaRPr lang="en-US" sz="4200" b="1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D7AECE-2A85-4262-8A62-DB1F3340AF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6112" y="3651198"/>
            <a:ext cx="7534716" cy="2654073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500" b="1" dirty="0">
                <a:solidFill>
                  <a:schemeClr val="bg1">
                    <a:alpha val="7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Susan </a:t>
            </a:r>
            <a:r>
              <a:rPr lang="en-US" sz="2500" b="1" dirty="0" err="1">
                <a:solidFill>
                  <a:schemeClr val="bg1">
                    <a:alpha val="7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Sonnenschein</a:t>
            </a:r>
            <a:r>
              <a:rPr lang="en-US" sz="2500" b="1" dirty="0">
                <a:solidFill>
                  <a:schemeClr val="bg1">
                    <a:alpha val="7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Jane H. Nam, Sarah R. Turner, Samantha H. </a:t>
            </a:r>
            <a:r>
              <a:rPr lang="en-US" sz="2500" b="1" dirty="0" err="1">
                <a:solidFill>
                  <a:schemeClr val="bg1">
                    <a:alpha val="7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Galczyk</a:t>
            </a:r>
            <a:r>
              <a:rPr lang="en-US" sz="2500" b="1" dirty="0">
                <a:solidFill>
                  <a:schemeClr val="bg1">
                    <a:alpha val="7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&amp; Diane C. </a:t>
            </a:r>
            <a:r>
              <a:rPr lang="en-US" sz="2500" b="1" dirty="0" err="1">
                <a:solidFill>
                  <a:schemeClr val="bg1">
                    <a:alpha val="7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Placide</a:t>
            </a:r>
            <a:r>
              <a:rPr lang="en-US" sz="2500" b="1" dirty="0">
                <a:solidFill>
                  <a:schemeClr val="bg1">
                    <a:alpha val="7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500" b="1" dirty="0">
              <a:solidFill>
                <a:schemeClr val="bg1">
                  <a:alpha val="7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US" sz="2200" dirty="0">
                <a:solidFill>
                  <a:schemeClr val="bg1">
                    <a:alpha val="7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Maryland, Baltimore County</a:t>
            </a:r>
          </a:p>
          <a:p>
            <a:pPr algn="l">
              <a:lnSpc>
                <a:spcPct val="90000"/>
              </a:lnSpc>
            </a:pPr>
            <a:endParaRPr lang="en-US" sz="2200" dirty="0">
              <a:solidFill>
                <a:schemeClr val="bg1">
                  <a:alpha val="7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US" sz="1700" dirty="0">
                <a:solidFill>
                  <a:schemeClr val="bg1">
                    <a:alpha val="7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700" dirty="0">
                <a:solidFill>
                  <a:schemeClr val="bg1">
                    <a:alpha val="7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 symposium, C.R. Starr (Chair)</a:t>
            </a:r>
            <a:r>
              <a:rPr lang="en-US" sz="1700" i="1" dirty="0">
                <a:solidFill>
                  <a:schemeClr val="bg1">
                    <a:alpha val="7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First Generation Students’ Strengths to Promote Academic and STEM Motivation</a:t>
            </a:r>
            <a:r>
              <a:rPr lang="en-US" sz="1700" dirty="0">
                <a:solidFill>
                  <a:schemeClr val="bg1">
                    <a:alpha val="7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 SRA, New Orleans, March 2022.</a:t>
            </a:r>
            <a:endParaRPr lang="en-US" sz="1700" dirty="0">
              <a:solidFill>
                <a:schemeClr val="bg1">
                  <a:alpha val="7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l">
              <a:lnSpc>
                <a:spcPct val="90000"/>
              </a:lnSpc>
            </a:pPr>
            <a:endParaRPr lang="en-US" sz="1000" dirty="0">
              <a:solidFill>
                <a:schemeClr val="bg1">
                  <a:alpha val="7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62562" y="3271487"/>
            <a:ext cx="220660" cy="18643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BB1C23-B486-44E3-9664-50A278072021}"/>
              </a:ext>
            </a:extLst>
          </p:cNvPr>
          <p:cNvSpPr/>
          <p:nvPr/>
        </p:nvSpPr>
        <p:spPr>
          <a:xfrm>
            <a:off x="3890840" y="3048691"/>
            <a:ext cx="607703" cy="541176"/>
          </a:xfrm>
          <a:prstGeom prst="rect">
            <a:avLst/>
          </a:prstGeom>
          <a:solidFill>
            <a:srgbClr val="EB3D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8647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2FBAD-4799-4705-ABFA-4326BD9BD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Results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1AFBB-E351-4005-B76F-4E40A4E8FA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754" y="1778033"/>
            <a:ext cx="10584715" cy="3880773"/>
          </a:xfrm>
        </p:spPr>
        <p:txBody>
          <a:bodyPr>
            <a:noAutofit/>
          </a:bodyPr>
          <a:lstStyle/>
          <a:p>
            <a:r>
              <a:rPr lang="en-US" sz="2400" dirty="0"/>
              <a:t>Significant differences between First Generation and Non-First Generation (</a:t>
            </a:r>
            <a:r>
              <a:rPr lang="en-US" sz="2400" i="1" dirty="0"/>
              <a:t>p </a:t>
            </a:r>
            <a:r>
              <a:rPr lang="en-US" sz="2400" dirty="0"/>
              <a:t>&lt; .05):</a:t>
            </a:r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Academic Motivation: First Generation </a:t>
            </a:r>
            <a:r>
              <a:rPr lang="en-US" sz="3000" b="1" dirty="0"/>
              <a:t>&gt;</a:t>
            </a:r>
            <a:r>
              <a:rPr lang="en-US" sz="2400" dirty="0"/>
              <a:t> Non-First Generation</a:t>
            </a:r>
          </a:p>
          <a:p>
            <a:pPr lvl="1">
              <a:buSzPct val="100000"/>
              <a:buFont typeface="Arial" panose="020B0604020202020204" pitchFamily="34" charset="0"/>
              <a:buChar char="•"/>
            </a:pPr>
            <a:endParaRPr lang="en-US" sz="500" dirty="0"/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Online Student Engagement: First Generation </a:t>
            </a:r>
            <a:r>
              <a:rPr lang="en-US" sz="3000" b="1" dirty="0"/>
              <a:t>&gt;</a:t>
            </a:r>
            <a:r>
              <a:rPr lang="en-US" sz="2400" dirty="0"/>
              <a:t> Non-First Generation</a:t>
            </a:r>
          </a:p>
          <a:p>
            <a:pPr lvl="1">
              <a:buSzPct val="100000"/>
              <a:buFont typeface="Arial" panose="020B0604020202020204" pitchFamily="34" charset="0"/>
              <a:buChar char="•"/>
            </a:pPr>
            <a:endParaRPr lang="en-US" sz="500" dirty="0"/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Financial Stress: First Generation </a:t>
            </a:r>
            <a:r>
              <a:rPr lang="en-US" sz="3000" b="1" dirty="0"/>
              <a:t>&gt;</a:t>
            </a:r>
            <a:r>
              <a:rPr lang="en-US" sz="2400" dirty="0"/>
              <a:t> Non-First Generation</a:t>
            </a:r>
          </a:p>
          <a:p>
            <a:pPr lvl="1">
              <a:buSzPct val="100000"/>
              <a:buFont typeface="Arial" panose="020B0604020202020204" pitchFamily="34" charset="0"/>
              <a:buChar char="•"/>
            </a:pPr>
            <a:endParaRPr lang="en-US" sz="500" dirty="0"/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Home Environment: First Generation </a:t>
            </a:r>
            <a:r>
              <a:rPr lang="en-US" sz="3000" b="1" dirty="0"/>
              <a:t>&lt;</a:t>
            </a:r>
            <a:r>
              <a:rPr lang="en-US" sz="2400" dirty="0"/>
              <a:t> Non-First Generation</a:t>
            </a:r>
          </a:p>
          <a:p>
            <a:pPr lvl="1">
              <a:buSzPct val="100000"/>
              <a:buFont typeface="Arial" panose="020B0604020202020204" pitchFamily="34" charset="0"/>
              <a:buChar char="•"/>
            </a:pPr>
            <a:endParaRPr lang="en-US" sz="500" dirty="0"/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Technology: First Generation </a:t>
            </a:r>
            <a:r>
              <a:rPr lang="en-US" sz="3000" b="1" dirty="0"/>
              <a:t>&lt;</a:t>
            </a:r>
            <a:r>
              <a:rPr lang="en-US" sz="2400" dirty="0"/>
              <a:t> Non-First Generation</a:t>
            </a:r>
          </a:p>
        </p:txBody>
      </p:sp>
    </p:spTree>
    <p:extLst>
      <p:ext uri="{BB962C8B-B14F-4D97-AF65-F5344CB8AC3E}">
        <p14:creationId xmlns:p14="http://schemas.microsoft.com/office/powerpoint/2010/main" val="1563334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9B77D-F9F9-4A00-9DDC-DC7EAF582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Discussion/Conclusion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113CB-E852-4EE4-8BCD-EB2DBC1F61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357" y="1404637"/>
            <a:ext cx="8998511" cy="3880773"/>
          </a:xfrm>
        </p:spPr>
        <p:txBody>
          <a:bodyPr>
            <a:noAutofit/>
          </a:bodyPr>
          <a:lstStyle/>
          <a:p>
            <a:r>
              <a:rPr lang="en-US" sz="2400" dirty="0"/>
              <a:t>Factors impacting students’ GPA were academic motivation, online student engagement, &amp; financial stress </a:t>
            </a:r>
            <a:r>
              <a:rPr lang="en-US" sz="2200" dirty="0"/>
              <a:t>during COVID-19</a:t>
            </a:r>
            <a:endParaRPr lang="en-US" sz="5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Did not differ between First Generation &amp; Non-First Generation students</a:t>
            </a:r>
          </a:p>
          <a:p>
            <a:endParaRPr lang="en-US" sz="300" dirty="0"/>
          </a:p>
          <a:p>
            <a:r>
              <a:rPr lang="en-US" sz="2400" dirty="0"/>
              <a:t>However, the levels of factors did:</a:t>
            </a:r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en-US" sz="2200" dirty="0"/>
              <a:t>Motivation and engagement were promotive factors and higher for First Generation students</a:t>
            </a:r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en-US" sz="2200" dirty="0"/>
              <a:t>Financial Stress was an impediment and was higher for First Generation students</a:t>
            </a:r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en-US" sz="2200" dirty="0"/>
              <a:t>Technology and Home Support were greater issues for First Generation students</a:t>
            </a:r>
          </a:p>
          <a:p>
            <a:endParaRPr lang="en-US" sz="300" dirty="0"/>
          </a:p>
          <a:p>
            <a:r>
              <a:rPr lang="en-US" sz="2400" dirty="0"/>
              <a:t>What can we do?</a:t>
            </a:r>
          </a:p>
        </p:txBody>
      </p:sp>
    </p:spTree>
    <p:extLst>
      <p:ext uri="{BB962C8B-B14F-4D97-AF65-F5344CB8AC3E}">
        <p14:creationId xmlns:p14="http://schemas.microsoft.com/office/powerpoint/2010/main" val="2216989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AE43D-83B1-4850-941D-F5D7ED8F4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Thank you! 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296030-91E0-4E19-A625-0E786F446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45293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u="sng" dirty="0"/>
              <a:t>Contact</a:t>
            </a:r>
            <a:r>
              <a:rPr lang="en-US" sz="3200" b="1" dirty="0"/>
              <a:t>:</a:t>
            </a:r>
            <a:r>
              <a:rPr lang="en-US" sz="3200" dirty="0"/>
              <a:t> </a:t>
            </a:r>
          </a:p>
          <a:p>
            <a:pPr marL="0" indent="0">
              <a:buNone/>
            </a:pPr>
            <a:r>
              <a:rPr lang="en-US" sz="3200" b="1" dirty="0"/>
              <a:t>	Susan Sonnenschein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>
                <a:hlinkClick r:id="rId2"/>
              </a:rPr>
              <a:t>sonnensc@umbc.edu</a:t>
            </a:r>
            <a:r>
              <a:rPr lang="en-US" sz="3200" dirty="0"/>
              <a:t>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b="1" dirty="0"/>
              <a:t>	</a:t>
            </a:r>
            <a:r>
              <a:rPr lang="en-US" sz="3200" b="1" dirty="0" err="1"/>
              <a:t>Sonnenschein</a:t>
            </a:r>
            <a:r>
              <a:rPr lang="en-US" sz="3200" b="1" dirty="0"/>
              <a:t> Lab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>
                <a:hlinkClick r:id="rId3"/>
              </a:rPr>
              <a:t>sonnenscheinlab.umbc.edu</a:t>
            </a:r>
            <a:r>
              <a:rPr lang="en-US" sz="3200" dirty="0"/>
              <a:t>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2939266-52D0-425E-98D2-47C269BA1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924" y="1845293"/>
            <a:ext cx="2401078" cy="3596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431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88D12-888E-417F-83EE-521A428F2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3" y="1046827"/>
            <a:ext cx="3737268" cy="132080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7122AC-690B-476E-A303-6D3F5E61D6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3148" y="1930400"/>
            <a:ext cx="4064439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600" dirty="0"/>
              <a:t>To consider factors that promote First Generation and Non-First Generation college students’ academic success during the COVID-19 pandemic.</a:t>
            </a:r>
          </a:p>
          <a:p>
            <a:pPr marL="0" indent="0" algn="ctr">
              <a:buNone/>
            </a:pPr>
            <a:endParaRPr lang="en-US" sz="2400" dirty="0"/>
          </a:p>
        </p:txBody>
      </p:sp>
      <p:pic>
        <p:nvPicPr>
          <p:cNvPr id="5" name="Picture 4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0BA346C9-8BD6-40DE-ADCF-FA4A500539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0154" r="18910" b="1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85216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D7B8F8F-4528-4480-AFA3-A006195F5A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AFC89F-1E4D-4993-B546-CD290E7AA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 sz="4000" b="1" dirty="0"/>
              <a:t>Theoretical Framework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4F8B2185-AE38-43EA-9FA9-E5378AD730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0D36BD5A-BF22-48CD-8A55-28B19177C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28F05D1-9F3E-47A9-9983-132CAFED63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9753971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3666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45CC4-4DD8-49F4-B542-431AA0BCA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3BED4-0806-4188-93D1-37B294D68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10083"/>
            <a:ext cx="8596668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dirty="0"/>
              <a:t>First Generation College Students</a:t>
            </a:r>
            <a:endParaRPr lang="en-US" sz="2400" b="1" dirty="0"/>
          </a:p>
          <a:p>
            <a:endParaRPr lang="en-US" sz="500" dirty="0"/>
          </a:p>
          <a:p>
            <a:r>
              <a:rPr lang="en-US" sz="2400" dirty="0"/>
              <a:t>Increasing percentage of college population is first generation </a:t>
            </a:r>
            <a:r>
              <a:rPr lang="en-US" sz="2000" dirty="0"/>
              <a:t>(</a:t>
            </a:r>
            <a:r>
              <a:rPr lang="en-US" sz="2000" dirty="0">
                <a:hlinkClick r:id="rId2"/>
              </a:rPr>
              <a:t>firstgen.naspa.org</a:t>
            </a:r>
            <a:r>
              <a:rPr lang="en-US" sz="2000" dirty="0"/>
              <a:t>)</a:t>
            </a:r>
          </a:p>
          <a:p>
            <a:endParaRPr lang="en-US" sz="500" dirty="0"/>
          </a:p>
          <a:p>
            <a:r>
              <a:rPr lang="en-US" sz="2400" dirty="0"/>
              <a:t>Demographic group </a:t>
            </a:r>
            <a:r>
              <a:rPr lang="en-US" sz="2000" dirty="0"/>
              <a:t>(Lederer et al., 2021; Redford &amp; Hoyer, 2017)</a:t>
            </a:r>
          </a:p>
          <a:p>
            <a:endParaRPr lang="en-US" sz="500" dirty="0"/>
          </a:p>
          <a:p>
            <a:r>
              <a:rPr lang="en-US" sz="2400" dirty="0"/>
              <a:t>Financial stressors </a:t>
            </a:r>
            <a:r>
              <a:rPr lang="en-US" sz="2000" dirty="0"/>
              <a:t>(</a:t>
            </a:r>
            <a:r>
              <a:rPr lang="en-US" sz="2000" dirty="0">
                <a:hlinkClick r:id="rId2"/>
              </a:rPr>
              <a:t>firstgen.naspa.org</a:t>
            </a:r>
            <a:r>
              <a:rPr lang="en-US" sz="2000" dirty="0"/>
              <a:t>)</a:t>
            </a:r>
          </a:p>
          <a:p>
            <a:endParaRPr lang="en-US" sz="500" dirty="0"/>
          </a:p>
          <a:p>
            <a:r>
              <a:rPr lang="en-US" sz="2400" dirty="0"/>
              <a:t>Difficulty navigating college requirements </a:t>
            </a:r>
            <a:r>
              <a:rPr lang="en-US" sz="2000" dirty="0"/>
              <a:t>(</a:t>
            </a:r>
            <a:r>
              <a:rPr lang="en-US" sz="2000" dirty="0">
                <a:hlinkClick r:id="rId2"/>
              </a:rPr>
              <a:t>firstgen.naspa.org</a:t>
            </a:r>
            <a:r>
              <a:rPr lang="en-US" sz="2000" dirty="0"/>
              <a:t>; </a:t>
            </a:r>
            <a:r>
              <a:rPr lang="en-US" sz="2000" dirty="0">
                <a:cs typeface="Arial" panose="020B0604020202020204" pitchFamily="34" charset="0"/>
                <a:hlinkClick r:id="rId3"/>
              </a:rPr>
              <a:t>resilienteducator.com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000" dirty="0"/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en-US" sz="2200" dirty="0"/>
              <a:t>Less likely graduate in 5 years</a:t>
            </a:r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en-US" sz="2200" dirty="0"/>
              <a:t>Less likely to seek out support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433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people in a classroom&#10;&#10;Description automatically generated with medium confidence">
            <a:extLst>
              <a:ext uri="{FF2B5EF4-FFF2-40B4-BE49-F238E27FC236}">
                <a16:creationId xmlns:a16="http://schemas.microsoft.com/office/drawing/2014/main" id="{D5C28A9A-C77F-4543-B401-666DCE61E6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8873" r="14019" b="-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76D966-7A39-4B02-BCFD-880853DF8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en-US" sz="4000" b="1" dirty="0"/>
              <a:t>COVID-19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18BD6-E58C-408E-98A4-F0526FCCF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851122" cy="3880773"/>
          </a:xfrm>
        </p:spPr>
        <p:txBody>
          <a:bodyPr>
            <a:normAutofit/>
          </a:bodyPr>
          <a:lstStyle/>
          <a:p>
            <a:r>
              <a:rPr lang="en-US" sz="2400" dirty="0"/>
              <a:t>Lederer et al. (2021) argues that COVID-19 has compounded stressors on college students, particularly those already placed at risk due to demographic characteristics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62416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555CD-DB36-4E99-BD46-BBF0E3255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This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07683-8D7F-4F86-AE9A-5484F2B922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03389"/>
            <a:ext cx="8596668" cy="3880773"/>
          </a:xfrm>
        </p:spPr>
        <p:txBody>
          <a:bodyPr>
            <a:noAutofit/>
          </a:bodyPr>
          <a:lstStyle/>
          <a:p>
            <a:r>
              <a:rPr lang="en-US" sz="2600" dirty="0"/>
              <a:t>Compared First Generation and Non-First Generation students attending a mid-size, middle-Atlantic university during COVID-19 in Fall 2020</a:t>
            </a:r>
          </a:p>
          <a:p>
            <a:pPr marL="0" indent="0">
              <a:buNone/>
            </a:pPr>
            <a:endParaRPr lang="en-US" sz="2600" dirty="0"/>
          </a:p>
          <a:p>
            <a:r>
              <a:rPr lang="en-US" sz="2600" b="1" dirty="0"/>
              <a:t>Research Questions:</a:t>
            </a:r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What factors promote academic success for each group, and do they differ?</a:t>
            </a:r>
          </a:p>
          <a:p>
            <a:pPr lvl="1">
              <a:buSzPct val="100000"/>
              <a:buFont typeface="Arial" panose="020B0604020202020204" pitchFamily="34" charset="0"/>
              <a:buChar char="•"/>
            </a:pPr>
            <a:endParaRPr lang="en-US" sz="500" dirty="0"/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What factors interfere with academic success for each group, and do they differ?</a:t>
            </a:r>
          </a:p>
        </p:txBody>
      </p:sp>
    </p:spTree>
    <p:extLst>
      <p:ext uri="{BB962C8B-B14F-4D97-AF65-F5344CB8AC3E}">
        <p14:creationId xmlns:p14="http://schemas.microsoft.com/office/powerpoint/2010/main" val="2418800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sitting at desks&#10;&#10;Description automatically generated with medium confidence">
            <a:extLst>
              <a:ext uri="{FF2B5EF4-FFF2-40B4-BE49-F238E27FC236}">
                <a16:creationId xmlns:a16="http://schemas.microsoft.com/office/drawing/2014/main" id="{91976AB5-55F1-4687-9FBD-B56CDD46D1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9741" r="15281"/>
          <a:stretch/>
        </p:blipFill>
        <p:spPr>
          <a:xfrm>
            <a:off x="4960852" y="8466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188A29-AD80-4ED2-98DE-7C4260EA7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731" y="609600"/>
            <a:ext cx="3851123" cy="1320800"/>
          </a:xfrm>
        </p:spPr>
        <p:txBody>
          <a:bodyPr>
            <a:normAutofit/>
          </a:bodyPr>
          <a:lstStyle/>
          <a:p>
            <a:r>
              <a:rPr lang="en-US" sz="4000" b="1" dirty="0"/>
              <a:t>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5F0F4-8D1E-46F5-BF38-F31C83C3B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386" y="1930400"/>
            <a:ext cx="6123894" cy="3880773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400" b="1" dirty="0"/>
              <a:t>Participants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First Generation Students (N=126)</a:t>
            </a:r>
          </a:p>
          <a:p>
            <a:pPr lvl="1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200" dirty="0"/>
              <a:t>African American/Latinx (N=29; 23%)</a:t>
            </a:r>
          </a:p>
          <a:p>
            <a:pPr lvl="1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200" dirty="0"/>
              <a:t>White/Asian (N=82; 65%)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24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Non-First Generation Students (N=304)</a:t>
            </a:r>
          </a:p>
          <a:p>
            <a:pPr lvl="1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200" dirty="0"/>
              <a:t>African American/Latinx (N=34; 12%)</a:t>
            </a:r>
          </a:p>
          <a:p>
            <a:pPr lvl="1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200" dirty="0"/>
              <a:t>White/Asian (N=216; 71%)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</p:txBody>
      </p:sp>
      <p:cxnSp>
        <p:nvCxnSpPr>
          <p:cNvPr id="14" name="Straight Connector 10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93735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F699B-1687-439F-8BDA-636961F80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8073" y="419894"/>
            <a:ext cx="3737268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000" b="1" dirty="0"/>
              <a:t>Method Continued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72554CD-15E4-4E4E-915F-37FE9A96A425}"/>
              </a:ext>
            </a:extLst>
          </p:cNvPr>
          <p:cNvSpPr txBox="1">
            <a:spLocks/>
          </p:cNvSpPr>
          <p:nvPr/>
        </p:nvSpPr>
        <p:spPr>
          <a:xfrm>
            <a:off x="5131836" y="2160588"/>
            <a:ext cx="4739951" cy="462276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</a:pPr>
            <a:r>
              <a:rPr lang="en-US" sz="2400" b="1" dirty="0"/>
              <a:t>Procedure</a:t>
            </a:r>
          </a:p>
          <a:p>
            <a:pPr lvl="1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1900" dirty="0"/>
              <a:t>Asked to complete online survey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0" indent="0">
              <a:lnSpc>
                <a:spcPct val="90000"/>
              </a:lnSpc>
            </a:pPr>
            <a:r>
              <a:rPr lang="en-US" sz="2400" b="1" dirty="0"/>
              <a:t>Measures</a:t>
            </a:r>
          </a:p>
          <a:p>
            <a:pPr lvl="1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1900" dirty="0"/>
              <a:t>Online Student Engagement (OSE, Dixson, 2015)</a:t>
            </a:r>
          </a:p>
          <a:p>
            <a:pPr lvl="1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1900" dirty="0"/>
              <a:t>Academic Motivation Scale (AMS-C28,Vallerand et al., 1992)</a:t>
            </a:r>
          </a:p>
          <a:p>
            <a:pPr lvl="1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1900" dirty="0"/>
              <a:t>Supportive Friends, Professors &amp; Home</a:t>
            </a:r>
          </a:p>
          <a:p>
            <a:pPr lvl="1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1900" dirty="0"/>
              <a:t>School Support</a:t>
            </a:r>
          </a:p>
          <a:p>
            <a:pPr lvl="1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1900" dirty="0"/>
              <a:t>Technology</a:t>
            </a:r>
          </a:p>
          <a:p>
            <a:pPr lvl="1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1900" dirty="0"/>
              <a:t>Mental Health</a:t>
            </a:r>
          </a:p>
          <a:p>
            <a:pPr lvl="1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1900" dirty="0"/>
              <a:t>Financial Stress  </a:t>
            </a:r>
          </a:p>
          <a:p>
            <a:pPr lvl="1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1900" dirty="0"/>
              <a:t>GPA</a:t>
            </a:r>
          </a:p>
          <a:p>
            <a:pPr marL="0" indent="0">
              <a:lnSpc>
                <a:spcPct val="90000"/>
              </a:lnSpc>
            </a:pPr>
            <a:endParaRPr lang="en-US" sz="1100" dirty="0"/>
          </a:p>
          <a:p>
            <a:pPr>
              <a:lnSpc>
                <a:spcPct val="90000"/>
              </a:lnSpc>
            </a:pPr>
            <a:endParaRPr lang="en-US" sz="1100" dirty="0"/>
          </a:p>
        </p:txBody>
      </p:sp>
      <p:pic>
        <p:nvPicPr>
          <p:cNvPr id="6" name="Picture 5" descr="A person working on a computer&#10;&#10;Description automatically generated with medium confidence">
            <a:extLst>
              <a:ext uri="{FF2B5EF4-FFF2-40B4-BE49-F238E27FC236}">
                <a16:creationId xmlns:a16="http://schemas.microsoft.com/office/drawing/2014/main" id="{57F324F4-F3D4-4F42-A8EC-AF9C48E1F4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9085" r="22792" b="-1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588660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D007B-516D-49F9-A9A1-466E9015E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0A0E1E-199A-49F8-B75E-6A06CBBFC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3"/>
            <a:ext cx="8596668" cy="3880773"/>
          </a:xfrm>
        </p:spPr>
        <p:txBody>
          <a:bodyPr>
            <a:noAutofit/>
          </a:bodyPr>
          <a:lstStyle/>
          <a:p>
            <a:r>
              <a:rPr lang="en-US" sz="2400" dirty="0"/>
              <a:t>No Differences by Gender or Class year</a:t>
            </a:r>
          </a:p>
          <a:p>
            <a:r>
              <a:rPr lang="en-US" sz="2400" dirty="0"/>
              <a:t>Covariates: Race/Ethnicity &amp; Income</a:t>
            </a:r>
          </a:p>
          <a:p>
            <a:r>
              <a:rPr lang="en-US" sz="2400" dirty="0"/>
              <a:t>Conducted a moderation model</a:t>
            </a:r>
          </a:p>
          <a:p>
            <a:endParaRPr lang="en-US" sz="500" dirty="0"/>
          </a:p>
          <a:p>
            <a:r>
              <a:rPr lang="en-US" sz="2400" b="1" dirty="0"/>
              <a:t>Findings:</a:t>
            </a:r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GPA did </a:t>
            </a:r>
            <a:r>
              <a:rPr lang="en-US" sz="2400" i="1" dirty="0"/>
              <a:t>not</a:t>
            </a:r>
            <a:r>
              <a:rPr lang="en-US" sz="2400" dirty="0"/>
              <a:t> differ between the groups</a:t>
            </a:r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First-Generation status did not moderate the relation between predictors and GPA</a:t>
            </a:r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For both groups of students, </a:t>
            </a:r>
          </a:p>
          <a:p>
            <a:pPr lvl="2">
              <a:buSzPct val="100000"/>
              <a:buFontTx/>
              <a:buChar char="-"/>
            </a:pPr>
            <a:r>
              <a:rPr lang="en-US" sz="2200" dirty="0"/>
              <a:t>Academic motivation and online student engagement significantly predicted GPA (</a:t>
            </a:r>
            <a:r>
              <a:rPr lang="en-US" sz="2200" i="1" dirty="0"/>
              <a:t>p</a:t>
            </a:r>
            <a:r>
              <a:rPr lang="en-US" sz="2200" dirty="0"/>
              <a:t>&lt;.05 respectively)</a:t>
            </a:r>
          </a:p>
          <a:p>
            <a:pPr lvl="2">
              <a:buSzPct val="100000"/>
              <a:buFontTx/>
              <a:buChar char="-"/>
            </a:pPr>
            <a:r>
              <a:rPr lang="en-US" sz="2200" dirty="0"/>
              <a:t>Financial stress significantly predicted GPA (</a:t>
            </a:r>
            <a:r>
              <a:rPr lang="en-US" sz="2200" i="1" dirty="0"/>
              <a:t>p</a:t>
            </a:r>
            <a:r>
              <a:rPr lang="en-US" sz="2200" dirty="0"/>
              <a:t>&lt;.05) </a:t>
            </a:r>
          </a:p>
          <a:p>
            <a:pPr marL="457200" lvl="1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4879925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10053</TotalTime>
  <Words>606</Words>
  <Application>Microsoft Office PowerPoint</Application>
  <PresentationFormat>Widescreen</PresentationFormat>
  <Paragraphs>94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Trebuchet MS</vt:lpstr>
      <vt:lpstr>Wingdings</vt:lpstr>
      <vt:lpstr>Wingdings 3</vt:lpstr>
      <vt:lpstr>Facet</vt:lpstr>
      <vt:lpstr>Factors Affecting First Generation and Non-First Generation College Students During COVID-19</vt:lpstr>
      <vt:lpstr>Purpose</vt:lpstr>
      <vt:lpstr>Theoretical Framework</vt:lpstr>
      <vt:lpstr>Background</vt:lpstr>
      <vt:lpstr>COVID-19</vt:lpstr>
      <vt:lpstr>This Study</vt:lpstr>
      <vt:lpstr>Method</vt:lpstr>
      <vt:lpstr>Method Continued</vt:lpstr>
      <vt:lpstr>Results</vt:lpstr>
      <vt:lpstr>Results Continued</vt:lpstr>
      <vt:lpstr>Discussion/Conclusion</vt:lpstr>
      <vt:lpstr>Thank you!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Sonnenschein</dc:creator>
  <cp:lastModifiedBy>Susan Sonnenschein</cp:lastModifiedBy>
  <cp:revision>59</cp:revision>
  <cp:lastPrinted>2022-02-26T14:26:45Z</cp:lastPrinted>
  <dcterms:created xsi:type="dcterms:W3CDTF">2022-02-21T20:33:00Z</dcterms:created>
  <dcterms:modified xsi:type="dcterms:W3CDTF">2022-03-06T19:08:14Z</dcterms:modified>
</cp:coreProperties>
</file>