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
  </p:notesMasterIdLst>
  <p:sldIdLst>
    <p:sldId id="296" r:id="rId2"/>
  </p:sldIdLst>
  <p:sldSz cx="49377600" cy="32918400"/>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
      <p:font typeface="Lato" panose="020B0604020202020204" charset="0"/>
      <p:regular r:id="rId10"/>
      <p:bold r:id="rId11"/>
      <p:italic r:id="rId12"/>
      <p:boldItalic r:id="rId13"/>
    </p:embeddedFont>
    <p:embeddedFont>
      <p:font typeface="Lato Black" panose="020B0604020202020204" charset="0"/>
      <p:bold r:id="rId14"/>
      <p:italic r:id="rId15"/>
      <p:boldItalic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5576" userDrawn="1">
          <p15:clr>
            <a:srgbClr val="A4A3A4"/>
          </p15:clr>
        </p15:guide>
        <p15:guide id="3" pos="6024" userDrawn="1">
          <p15:clr>
            <a:srgbClr val="A4A3A4"/>
          </p15:clr>
        </p15:guide>
        <p15:guide id="4" pos="264" userDrawn="1">
          <p15:clr>
            <a:srgbClr val="A4A3A4"/>
          </p15:clr>
        </p15:guide>
        <p15:guide id="5" pos="744" userDrawn="1">
          <p15:clr>
            <a:srgbClr val="A4A3A4"/>
          </p15:clr>
        </p15:guide>
        <p15:guide id="6" orient="horz"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C53"/>
    <a:srgbClr val="00A071"/>
    <a:srgbClr val="333333"/>
    <a:srgbClr val="D3386B"/>
    <a:srgbClr val="9CB7D4"/>
    <a:srgbClr val="FF8A80"/>
    <a:srgbClr val="B3E5FC"/>
    <a:srgbClr val="1B5E20"/>
    <a:srgbClr val="FFD54F"/>
    <a:srgbClr val="FFC1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24" autoAdjust="0"/>
    <p:restoredTop sz="86395" autoAdjust="0"/>
  </p:normalViewPr>
  <p:slideViewPr>
    <p:cSldViewPr snapToGrid="0" showGuides="1">
      <p:cViewPr varScale="1">
        <p:scale>
          <a:sx n="14" d="100"/>
          <a:sy n="14" d="100"/>
        </p:scale>
        <p:origin x="1184" y="44"/>
      </p:cViewPr>
      <p:guideLst>
        <p:guide pos="15576"/>
        <p:guide pos="6024"/>
        <p:guide pos="264"/>
        <p:guide pos="744"/>
        <p:guide orient="horz" pos="1036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Full Sample</c:v>
                </c:pt>
              </c:strCache>
            </c:strRef>
          </c:tx>
          <c:spPr>
            <a:solidFill>
              <a:srgbClr val="FDAC53"/>
            </a:solidFill>
            <a:ln>
              <a:solidFill>
                <a:srgbClr val="333333"/>
              </a:solidFill>
            </a:ln>
            <a:effectLst/>
          </c:spPr>
          <c:invertIfNegative val="0"/>
          <c:dLbls>
            <c:spPr>
              <a:noFill/>
              <a:ln>
                <a:noFill/>
              </a:ln>
              <a:effectLst/>
            </c:spPr>
            <c:txPr>
              <a:bodyPr rot="0" spcFirstLastPara="1" vertOverflow="ellipsis" vert="horz" wrap="square" anchor="ctr" anchorCtr="1"/>
              <a:lstStyle/>
              <a:p>
                <a:pPr>
                  <a:defRPr sz="4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Language &amp; Literacy </c:v>
                </c:pt>
                <c:pt idx="1">
                  <c:v>Social </c:v>
                </c:pt>
                <c:pt idx="2">
                  <c:v>Mathematics</c:v>
                </c:pt>
                <c:pt idx="3">
                  <c:v>General Knowledge</c:v>
                </c:pt>
                <c:pt idx="4">
                  <c:v>Self-Care</c:v>
                </c:pt>
                <c:pt idx="5">
                  <c:v>Interest/Motivation</c:v>
                </c:pt>
                <c:pt idx="6">
                  <c:v>Motor Skills</c:v>
                </c:pt>
                <c:pt idx="7">
                  <c:v>Age Requirements</c:v>
                </c:pt>
              </c:strCache>
            </c:strRef>
          </c:cat>
          <c:val>
            <c:numRef>
              <c:f>Sheet1!$B$2:$B$9</c:f>
              <c:numCache>
                <c:formatCode>General</c:formatCode>
                <c:ptCount val="8"/>
                <c:pt idx="0">
                  <c:v>40</c:v>
                </c:pt>
                <c:pt idx="1">
                  <c:v>36</c:v>
                </c:pt>
                <c:pt idx="2">
                  <c:v>23</c:v>
                </c:pt>
                <c:pt idx="3">
                  <c:v>23</c:v>
                </c:pt>
                <c:pt idx="4">
                  <c:v>11</c:v>
                </c:pt>
                <c:pt idx="5">
                  <c:v>6</c:v>
                </c:pt>
                <c:pt idx="6">
                  <c:v>5</c:v>
                </c:pt>
                <c:pt idx="7">
                  <c:v>4</c:v>
                </c:pt>
              </c:numCache>
            </c:numRef>
          </c:val>
          <c:extLst>
            <c:ext xmlns:c16="http://schemas.microsoft.com/office/drawing/2014/chart" uri="{C3380CC4-5D6E-409C-BE32-E72D297353CC}">
              <c16:uniqueId val="{00000000-15C4-4222-A733-0C5576411F93}"/>
            </c:ext>
          </c:extLst>
        </c:ser>
        <c:ser>
          <c:idx val="1"/>
          <c:order val="1"/>
          <c:tx>
            <c:strRef>
              <c:f>Sheet1!$C$1</c:f>
              <c:strCache>
                <c:ptCount val="1"/>
                <c:pt idx="0">
                  <c:v>Dominican</c:v>
                </c:pt>
              </c:strCache>
            </c:strRef>
          </c:tx>
          <c:spPr>
            <a:solidFill>
              <a:srgbClr val="D3386B"/>
            </a:solidFill>
            <a:ln>
              <a:solidFill>
                <a:srgbClr val="333333"/>
              </a:solidFill>
            </a:ln>
            <a:effectLst/>
          </c:spPr>
          <c:invertIfNegative val="0"/>
          <c:dLbls>
            <c:spPr>
              <a:noFill/>
              <a:ln>
                <a:noFill/>
              </a:ln>
              <a:effectLst/>
            </c:spPr>
            <c:txPr>
              <a:bodyPr rot="0" spcFirstLastPara="1" vertOverflow="ellipsis" vert="horz" wrap="square" anchor="ctr" anchorCtr="1"/>
              <a:lstStyle/>
              <a:p>
                <a:pPr>
                  <a:defRPr sz="4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Language &amp; Literacy </c:v>
                </c:pt>
                <c:pt idx="1">
                  <c:v>Social </c:v>
                </c:pt>
                <c:pt idx="2">
                  <c:v>Mathematics</c:v>
                </c:pt>
                <c:pt idx="3">
                  <c:v>General Knowledge</c:v>
                </c:pt>
                <c:pt idx="4">
                  <c:v>Self-Care</c:v>
                </c:pt>
                <c:pt idx="5">
                  <c:v>Interest/Motivation</c:v>
                </c:pt>
                <c:pt idx="6">
                  <c:v>Motor Skills</c:v>
                </c:pt>
                <c:pt idx="7">
                  <c:v>Age Requirements</c:v>
                </c:pt>
              </c:strCache>
            </c:strRef>
          </c:cat>
          <c:val>
            <c:numRef>
              <c:f>Sheet1!$C$2:$C$9</c:f>
              <c:numCache>
                <c:formatCode>General</c:formatCode>
                <c:ptCount val="8"/>
                <c:pt idx="0">
                  <c:v>19</c:v>
                </c:pt>
                <c:pt idx="1">
                  <c:v>18</c:v>
                </c:pt>
                <c:pt idx="2">
                  <c:v>14</c:v>
                </c:pt>
                <c:pt idx="3">
                  <c:v>12</c:v>
                </c:pt>
                <c:pt idx="4">
                  <c:v>5</c:v>
                </c:pt>
                <c:pt idx="5">
                  <c:v>3</c:v>
                </c:pt>
                <c:pt idx="6">
                  <c:v>2</c:v>
                </c:pt>
                <c:pt idx="7">
                  <c:v>1</c:v>
                </c:pt>
              </c:numCache>
            </c:numRef>
          </c:val>
          <c:extLst>
            <c:ext xmlns:c16="http://schemas.microsoft.com/office/drawing/2014/chart" uri="{C3380CC4-5D6E-409C-BE32-E72D297353CC}">
              <c16:uniqueId val="{00000001-15C4-4222-A733-0C5576411F93}"/>
            </c:ext>
          </c:extLst>
        </c:ser>
        <c:ser>
          <c:idx val="2"/>
          <c:order val="2"/>
          <c:tx>
            <c:strRef>
              <c:f>Sheet1!$D$1</c:f>
              <c:strCache>
                <c:ptCount val="1"/>
                <c:pt idx="0">
                  <c:v>Salvadoran</c:v>
                </c:pt>
              </c:strCache>
            </c:strRef>
          </c:tx>
          <c:spPr>
            <a:solidFill>
              <a:srgbClr val="00A071"/>
            </a:solidFill>
            <a:ln>
              <a:solidFill>
                <a:srgbClr val="333333"/>
              </a:solidFill>
            </a:ln>
            <a:effectLst/>
          </c:spPr>
          <c:invertIfNegative val="0"/>
          <c:dLbls>
            <c:spPr>
              <a:noFill/>
              <a:ln>
                <a:noFill/>
              </a:ln>
              <a:effectLst/>
            </c:spPr>
            <c:txPr>
              <a:bodyPr rot="0" spcFirstLastPara="1" vertOverflow="ellipsis" vert="horz" wrap="square" anchor="ctr" anchorCtr="1"/>
              <a:lstStyle/>
              <a:p>
                <a:pPr>
                  <a:defRPr sz="4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Language &amp; Literacy </c:v>
                </c:pt>
                <c:pt idx="1">
                  <c:v>Social </c:v>
                </c:pt>
                <c:pt idx="2">
                  <c:v>Mathematics</c:v>
                </c:pt>
                <c:pt idx="3">
                  <c:v>General Knowledge</c:v>
                </c:pt>
                <c:pt idx="4">
                  <c:v>Self-Care</c:v>
                </c:pt>
                <c:pt idx="5">
                  <c:v>Interest/Motivation</c:v>
                </c:pt>
                <c:pt idx="6">
                  <c:v>Motor Skills</c:v>
                </c:pt>
                <c:pt idx="7">
                  <c:v>Age Requirements</c:v>
                </c:pt>
              </c:strCache>
            </c:strRef>
          </c:cat>
          <c:val>
            <c:numRef>
              <c:f>Sheet1!$D$2:$D$9</c:f>
              <c:numCache>
                <c:formatCode>General</c:formatCode>
                <c:ptCount val="8"/>
                <c:pt idx="0">
                  <c:v>21</c:v>
                </c:pt>
                <c:pt idx="1">
                  <c:v>18</c:v>
                </c:pt>
                <c:pt idx="2">
                  <c:v>9</c:v>
                </c:pt>
                <c:pt idx="3">
                  <c:v>11</c:v>
                </c:pt>
                <c:pt idx="4">
                  <c:v>6</c:v>
                </c:pt>
                <c:pt idx="5">
                  <c:v>3</c:v>
                </c:pt>
                <c:pt idx="6">
                  <c:v>3</c:v>
                </c:pt>
                <c:pt idx="7">
                  <c:v>3</c:v>
                </c:pt>
              </c:numCache>
            </c:numRef>
          </c:val>
          <c:extLst>
            <c:ext xmlns:c16="http://schemas.microsoft.com/office/drawing/2014/chart" uri="{C3380CC4-5D6E-409C-BE32-E72D297353CC}">
              <c16:uniqueId val="{00000002-15C4-4222-A733-0C5576411F93}"/>
            </c:ext>
          </c:extLst>
        </c:ser>
        <c:dLbls>
          <c:dLblPos val="outEnd"/>
          <c:showLegendKey val="0"/>
          <c:showVal val="1"/>
          <c:showCatName val="0"/>
          <c:showSerName val="0"/>
          <c:showPercent val="0"/>
          <c:showBubbleSize val="0"/>
        </c:dLbls>
        <c:gapWidth val="150"/>
        <c:overlap val="-16"/>
        <c:axId val="278950639"/>
        <c:axId val="278952303"/>
      </c:barChart>
      <c:catAx>
        <c:axId val="27895063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400" b="1" i="0" u="none" strike="noStrike" kern="1200" baseline="0">
                <a:solidFill>
                  <a:schemeClr val="tx1"/>
                </a:solidFill>
                <a:latin typeface="+mn-lt"/>
                <a:ea typeface="+mn-ea"/>
                <a:cs typeface="+mn-cs"/>
              </a:defRPr>
            </a:pPr>
            <a:endParaRPr lang="en-US"/>
          </a:p>
        </c:txPr>
        <c:crossAx val="278952303"/>
        <c:crosses val="autoZero"/>
        <c:auto val="1"/>
        <c:lblAlgn val="ctr"/>
        <c:lblOffset val="100"/>
        <c:noMultiLvlLbl val="0"/>
      </c:catAx>
      <c:valAx>
        <c:axId val="278952303"/>
        <c:scaling>
          <c:orientation val="minMax"/>
        </c:scaling>
        <c:delete val="1"/>
        <c:axPos val="t"/>
        <c:numFmt formatCode="General" sourceLinked="1"/>
        <c:majorTickMark val="none"/>
        <c:minorTickMark val="none"/>
        <c:tickLblPos val="nextTo"/>
        <c:crossAx val="278950639"/>
        <c:crosses val="autoZero"/>
        <c:crossBetween val="between"/>
      </c:valAx>
      <c:spPr>
        <a:noFill/>
        <a:ln>
          <a:noFill/>
        </a:ln>
        <a:effectLst/>
      </c:spPr>
    </c:plotArea>
    <c:legend>
      <c:legendPos val="r"/>
      <c:layout>
        <c:manualLayout>
          <c:xMode val="edge"/>
          <c:yMode val="edge"/>
          <c:x val="0.80008807885459632"/>
          <c:y val="0.39785927213628497"/>
          <c:w val="0.13354539350870059"/>
          <c:h val="0.1613317941257115"/>
        </c:manualLayout>
      </c:layout>
      <c:overlay val="0"/>
      <c:spPr>
        <a:noFill/>
        <a:ln>
          <a:noFill/>
        </a:ln>
        <a:effectLst/>
      </c:spPr>
      <c:txPr>
        <a:bodyPr rot="0" spcFirstLastPara="1" vertOverflow="ellipsis" vert="horz" wrap="square" anchor="ctr" anchorCtr="1"/>
        <a:lstStyle/>
        <a:p>
          <a:pPr>
            <a:defRPr sz="5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5400"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CB04D-1C75-43E0-9B64-B7DDAA42BB2C}" type="datetimeFigureOut">
              <a:rPr lang="en-US" smtClean="0"/>
              <a:t>7/6/2021</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171450" indent="-171450">
              <a:buFont typeface="Arial" panose="020B0604020202020204" pitchFamily="34" charset="0"/>
              <a:buChar char="•"/>
            </a:pPr>
            <a:r>
              <a:rPr lang="en-US" dirty="0"/>
              <a:t>In </a:t>
            </a:r>
            <a:r>
              <a:rPr lang="en-US" dirty="0" err="1"/>
              <a:t>Powerpoint</a:t>
            </a:r>
            <a:r>
              <a:rPr lang="en-US" dirty="0"/>
              <a:t>, click View &gt; Guides</a:t>
            </a:r>
          </a:p>
          <a:p>
            <a:pPr marL="171450" indent="-171450">
              <a:buFont typeface="Arial" panose="020B0604020202020204" pitchFamily="34" charset="0"/>
              <a:buChar char="•"/>
            </a:pPr>
            <a:r>
              <a:rPr lang="en-US" dirty="0"/>
              <a:t>Keep text within gutter guides.</a:t>
            </a:r>
          </a:p>
          <a:p>
            <a:pPr marL="171450" indent="-171450">
              <a:buFont typeface="Arial" panose="020B0604020202020204" pitchFamily="34" charset="0"/>
              <a:buChar char="•"/>
            </a:pPr>
            <a:r>
              <a:rPr lang="en-US" dirty="0"/>
              <a:t>Author list: Don’t split names onto two lines (e.g., “Jimmy [break] Smith”). If that happens, use a new line, unless you need the space. </a:t>
            </a:r>
            <a:r>
              <a:rPr lang="en-US" b="1" dirty="0"/>
              <a:t>Bold the first names of anybody who’s presenting</a:t>
            </a:r>
            <a:r>
              <a:rPr lang="en-US" dirty="0"/>
              <a:t> in person.</a:t>
            </a:r>
          </a:p>
          <a:p>
            <a:pPr marL="171450" indent="-171450">
              <a:buFont typeface="Arial" panose="020B0604020202020204" pitchFamily="34" charset="0"/>
              <a:buChar char="•"/>
            </a:pPr>
            <a:r>
              <a:rPr lang="en-US" dirty="0"/>
              <a:t>Intro/methods/result: </a:t>
            </a:r>
            <a:r>
              <a:rPr lang="en-US" b="1" dirty="0"/>
              <a:t>Do not drop below font size 28</a:t>
            </a:r>
            <a:r>
              <a:rPr lang="en-US" dirty="0"/>
              <a:t>, but if you have extra space, jack up the font size until the space is full.</a:t>
            </a:r>
          </a:p>
          <a:p>
            <a:pPr marL="171450" indent="-171450">
              <a:buFont typeface="Arial" panose="020B0604020202020204" pitchFamily="34" charset="0"/>
              <a:buChar char="•"/>
            </a:pPr>
            <a:r>
              <a:rPr lang="en-US" dirty="0"/>
              <a:t>Do not use color in the sidebars except in graphs/figures. It’ll pull attention from the center and slow interpretation for passersby.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211049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5387342"/>
            <a:ext cx="4197096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6172200" y="17289782"/>
            <a:ext cx="370332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60175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1369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335848" y="1752600"/>
            <a:ext cx="1064704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394713" y="1752600"/>
            <a:ext cx="31323915"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06254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31110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68995" y="8206749"/>
            <a:ext cx="4258818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3368995" y="22029429"/>
            <a:ext cx="4258818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05530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3947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9974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8215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01141" y="1752607"/>
            <a:ext cx="425881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01147" y="8069582"/>
            <a:ext cx="20889036"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401147" y="12024360"/>
            <a:ext cx="2088903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997413" y="8069582"/>
            <a:ext cx="20991911"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4997413" y="12024360"/>
            <a:ext cx="20991911"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7/6/2021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3838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7/6/2021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42050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7/6/2021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0565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20991911" y="4739647"/>
            <a:ext cx="2499741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44639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20991911" y="4739647"/>
            <a:ext cx="2499741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62001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94710" y="1752607"/>
            <a:ext cx="42588180" cy="6362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94710" y="8763000"/>
            <a:ext cx="425881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394710" y="30510487"/>
            <a:ext cx="1110996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F135061-2F74-46D4-9F8F-C77EF304855D}" type="datetimeFigureOut">
              <a:rPr lang="en-US" smtClean="0"/>
              <a:t>7/6/2021</a:t>
            </a:fld>
            <a:endParaRPr lang="en-US"/>
          </a:p>
        </p:txBody>
      </p:sp>
      <p:sp>
        <p:nvSpPr>
          <p:cNvPr id="5" name="Footer Placeholder 4"/>
          <p:cNvSpPr>
            <a:spLocks noGrp="1"/>
          </p:cNvSpPr>
          <p:nvPr>
            <p:ph type="ftr" sz="quarter" idx="3"/>
          </p:nvPr>
        </p:nvSpPr>
        <p:spPr>
          <a:xfrm>
            <a:off x="16356330" y="30510487"/>
            <a:ext cx="1666494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872930" y="30510487"/>
            <a:ext cx="1110996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2343206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hart" Target="../charts/chart1.xml"/><Relationship Id="rId7" Type="http://schemas.openxmlformats.org/officeDocument/2006/relationships/image" Target="../media/image3.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tiff"/><Relationship Id="rId4" Type="http://schemas.openxmlformats.org/officeDocument/2006/relationships/hyperlink" Target="https://www.tandfonline.com/doi/abs/10.1080/10409289.2021.19307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8733BE-059C-47B7-9415-5ADF2F3024F1}"/>
              </a:ext>
              <a:ext uri="{C183D7F6-B498-43B3-948B-1728B52AA6E4}">
                <adec:decorative xmlns:adec="http://schemas.microsoft.com/office/drawing/2017/decorative" val="1"/>
              </a:ext>
            </a:extLst>
          </p:cNvPr>
          <p:cNvSpPr/>
          <p:nvPr/>
        </p:nvSpPr>
        <p:spPr>
          <a:xfrm>
            <a:off x="15515921" y="25332"/>
            <a:ext cx="33954476" cy="32918400"/>
          </a:xfrm>
          <a:prstGeom prst="rect">
            <a:avLst/>
          </a:prstGeom>
          <a:solidFill>
            <a:srgbClr val="9CB7D4">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latin typeface="Lato" panose="020F0502020204030203" pitchFamily="34" charset="0"/>
              <a:cs typeface="Lato" panose="020F0502020204030203" pitchFamily="34" charset="0"/>
            </a:endParaRPr>
          </a:p>
        </p:txBody>
      </p:sp>
      <p:sp>
        <p:nvSpPr>
          <p:cNvPr id="5" name="Title 4">
            <a:extLst>
              <a:ext uri="{FF2B5EF4-FFF2-40B4-BE49-F238E27FC236}">
                <a16:creationId xmlns:a16="http://schemas.microsoft.com/office/drawing/2014/main" id="{DDC4359A-7BBB-495A-96DE-65574C0C88E6}"/>
              </a:ext>
            </a:extLst>
          </p:cNvPr>
          <p:cNvSpPr>
            <a:spLocks noGrp="1"/>
          </p:cNvSpPr>
          <p:nvPr>
            <p:ph type="ctrTitle"/>
          </p:nvPr>
        </p:nvSpPr>
        <p:spPr>
          <a:xfrm>
            <a:off x="15483699" y="367466"/>
            <a:ext cx="31555843" cy="1491993"/>
          </a:xfrm>
          <a:noFill/>
        </p:spPr>
        <p:txBody>
          <a:bodyPr anchor="t">
            <a:noAutofit/>
          </a:bodyPr>
          <a:lstStyle/>
          <a:p>
            <a:pPr>
              <a:lnSpc>
                <a:spcPct val="100000"/>
              </a:lnSpc>
            </a:pPr>
            <a:r>
              <a:rPr lang="en-US" sz="8800" dirty="0">
                <a:latin typeface="Calibri" panose="020F0502020204030204" pitchFamily="34" charset="0"/>
                <a:ea typeface="Roboto" panose="02000000000000000000" pitchFamily="2" charset="0"/>
                <a:cs typeface="Calibri" panose="020F0502020204030204" pitchFamily="34" charset="0"/>
              </a:rPr>
              <a:t>Dominican and Salvadoran parents most frequently mentioned the importance of </a:t>
            </a:r>
            <a:r>
              <a:rPr lang="en-US" sz="8800" b="1" dirty="0">
                <a:latin typeface="Calibri" panose="020F0502020204030204" pitchFamily="34" charset="0"/>
                <a:ea typeface="Roboto" panose="02000000000000000000" pitchFamily="2" charset="0"/>
                <a:cs typeface="Calibri" panose="020F0502020204030204" pitchFamily="34" charset="0"/>
              </a:rPr>
              <a:t>language/literacy &amp; social skills.</a:t>
            </a:r>
            <a:endParaRPr lang="en-US" sz="8800" b="1" dirty="0">
              <a:solidFill>
                <a:schemeClr val="bg1"/>
              </a:solidFill>
              <a:latin typeface="Calibri" panose="020F0502020204030204" pitchFamily="34" charset="0"/>
              <a:ea typeface="Roboto" panose="02000000000000000000" pitchFamily="2" charset="0"/>
              <a:cs typeface="Calibri" panose="020F0502020204030204" pitchFamily="34" charset="0"/>
            </a:endParaRPr>
          </a:p>
        </p:txBody>
      </p:sp>
      <p:sp>
        <p:nvSpPr>
          <p:cNvPr id="30" name="TextBox 29">
            <a:extLst>
              <a:ext uri="{FF2B5EF4-FFF2-40B4-BE49-F238E27FC236}">
                <a16:creationId xmlns:a16="http://schemas.microsoft.com/office/drawing/2014/main" id="{C8896619-6953-4449-9A3C-A61AD6AB2C79}"/>
              </a:ext>
            </a:extLst>
          </p:cNvPr>
          <p:cNvSpPr txBox="1"/>
          <p:nvPr/>
        </p:nvSpPr>
        <p:spPr>
          <a:xfrm>
            <a:off x="676172" y="4321523"/>
            <a:ext cx="13801045" cy="1569660"/>
          </a:xfrm>
          <a:prstGeom prst="rect">
            <a:avLst/>
          </a:prstGeom>
          <a:noFill/>
        </p:spPr>
        <p:txBody>
          <a:bodyPr wrap="square" rtlCol="0">
            <a:spAutoFit/>
          </a:bodyPr>
          <a:lstStyle/>
          <a:p>
            <a:pPr>
              <a:lnSpc>
                <a:spcPct val="100000"/>
              </a:lnSpc>
              <a:spcBef>
                <a:spcPts val="0"/>
              </a:spcBef>
            </a:pPr>
            <a:r>
              <a:rPr lang="en-US" sz="4800" b="1" dirty="0">
                <a:latin typeface="Lato" panose="020F0502020204030203" pitchFamily="34" charset="0"/>
                <a:cs typeface="Lato" panose="020F0502020204030203" pitchFamily="34" charset="0"/>
              </a:rPr>
              <a:t>Cassandra Simons</a:t>
            </a:r>
            <a:r>
              <a:rPr lang="en-US" sz="4800" b="1" baseline="30000" dirty="0">
                <a:latin typeface="Lato" panose="020F0502020204030203" pitchFamily="34" charset="0"/>
                <a:cs typeface="Lato" panose="020F0502020204030203" pitchFamily="34" charset="0"/>
              </a:rPr>
              <a:t>1</a:t>
            </a:r>
            <a:r>
              <a:rPr lang="en-US" sz="4800" dirty="0">
                <a:latin typeface="Lato" panose="020F0502020204030203" pitchFamily="34" charset="0"/>
                <a:cs typeface="Lato" panose="020F0502020204030203" pitchFamily="34" charset="0"/>
              </a:rPr>
              <a:t>, Susan Sonnenschein</a:t>
            </a:r>
            <a:r>
              <a:rPr lang="en-US" sz="4800" baseline="30000" dirty="0">
                <a:latin typeface="Lato" panose="020F0502020204030203" pitchFamily="34" charset="0"/>
                <a:cs typeface="Lato" panose="020F0502020204030203" pitchFamily="34" charset="0"/>
              </a:rPr>
              <a:t>2</a:t>
            </a:r>
            <a:r>
              <a:rPr lang="en-US" sz="4800" dirty="0">
                <a:latin typeface="Lato" panose="020F0502020204030203" pitchFamily="34" charset="0"/>
                <a:cs typeface="Lato" panose="020F0502020204030203" pitchFamily="34" charset="0"/>
              </a:rPr>
              <a:t>, Brook Sawyer</a:t>
            </a:r>
            <a:r>
              <a:rPr lang="en-US" sz="4800" baseline="30000" dirty="0">
                <a:latin typeface="Lato" panose="020F0502020204030203" pitchFamily="34" charset="0"/>
                <a:cs typeface="Lato" panose="020F0502020204030203" pitchFamily="34" charset="0"/>
              </a:rPr>
              <a:t>3</a:t>
            </a:r>
            <a:r>
              <a:rPr lang="en-US" sz="4800" dirty="0">
                <a:latin typeface="Lato" panose="020F0502020204030203" pitchFamily="34" charset="0"/>
                <a:cs typeface="Lato" panose="020F0502020204030203" pitchFamily="34" charset="0"/>
              </a:rPr>
              <a:t>, Peggy Kong</a:t>
            </a:r>
            <a:r>
              <a:rPr lang="en-US" sz="4800" baseline="30000" dirty="0">
                <a:latin typeface="Lato" panose="020F0502020204030203" pitchFamily="34" charset="0"/>
                <a:cs typeface="Lato" panose="020F0502020204030203" pitchFamily="34" charset="0"/>
              </a:rPr>
              <a:t>4</a:t>
            </a:r>
            <a:r>
              <a:rPr lang="en-US" sz="4800" dirty="0">
                <a:latin typeface="Lato" panose="020F0502020204030203" pitchFamily="34" charset="0"/>
                <a:cs typeface="Lato" panose="020F0502020204030203" pitchFamily="34" charset="0"/>
              </a:rPr>
              <a:t>, &amp; Amber Brock</a:t>
            </a:r>
            <a:r>
              <a:rPr lang="en-US" sz="4800" baseline="30000" dirty="0">
                <a:latin typeface="Lato" panose="020F0502020204030203" pitchFamily="34" charset="0"/>
                <a:cs typeface="Lato" panose="020F0502020204030203" pitchFamily="34" charset="0"/>
              </a:rPr>
              <a:t>2</a:t>
            </a:r>
          </a:p>
        </p:txBody>
      </p:sp>
      <p:sp>
        <p:nvSpPr>
          <p:cNvPr id="18" name="TextBox 17">
            <a:extLst>
              <a:ext uri="{FF2B5EF4-FFF2-40B4-BE49-F238E27FC236}">
                <a16:creationId xmlns:a16="http://schemas.microsoft.com/office/drawing/2014/main" id="{BCF37902-2C8D-3049-9881-50CB35F2A6BA}"/>
              </a:ext>
              <a:ext uri="{C183D7F6-B498-43B3-948B-1728B52AA6E4}">
                <adec:decorative xmlns:adec="http://schemas.microsoft.com/office/drawing/2017/decorative" val="1"/>
              </a:ext>
            </a:extLst>
          </p:cNvPr>
          <p:cNvSpPr txBox="1"/>
          <p:nvPr/>
        </p:nvSpPr>
        <p:spPr>
          <a:xfrm>
            <a:off x="-235749" y="364733"/>
            <a:ext cx="15277137" cy="3785652"/>
          </a:xfrm>
          <a:prstGeom prst="rect">
            <a:avLst/>
          </a:prstGeom>
          <a:noFill/>
          <a:ln>
            <a:noFill/>
          </a:ln>
        </p:spPr>
        <p:txBody>
          <a:bodyPr wrap="square" rtlCol="0">
            <a:spAutoFit/>
          </a:bodyPr>
          <a:lstStyle/>
          <a:p>
            <a:pPr marL="0" marR="0" algn="ctr">
              <a:spcBef>
                <a:spcPts val="0"/>
              </a:spcBef>
              <a:spcAft>
                <a:spcPts val="0"/>
              </a:spcAft>
            </a:pPr>
            <a:r>
              <a:rPr lang="en-US" sz="8000" b="1" dirty="0">
                <a:latin typeface="Calibri" panose="020F0502020204030204" pitchFamily="34" charset="0"/>
                <a:ea typeface="Roboto" panose="02000000000000000000" pitchFamily="2" charset="0"/>
                <a:cs typeface="Calibri" panose="020F0502020204030204" pitchFamily="34" charset="0"/>
              </a:rPr>
              <a:t>School Readiness Beliefs of Dominican and Salvadoran Immigrant Parents</a:t>
            </a:r>
          </a:p>
        </p:txBody>
      </p:sp>
      <p:graphicFrame>
        <p:nvGraphicFramePr>
          <p:cNvPr id="10" name="Table 9">
            <a:extLst>
              <a:ext uri="{FF2B5EF4-FFF2-40B4-BE49-F238E27FC236}">
                <a16:creationId xmlns:a16="http://schemas.microsoft.com/office/drawing/2014/main" id="{AEEB82AB-F482-4191-9CE8-B3BD17B9502E}"/>
              </a:ext>
            </a:extLst>
          </p:cNvPr>
          <p:cNvGraphicFramePr>
            <a:graphicFrameLocks noGrp="1"/>
          </p:cNvGraphicFramePr>
          <p:nvPr>
            <p:extLst>
              <p:ext uri="{D42A27DB-BD31-4B8C-83A1-F6EECF244321}">
                <p14:modId xmlns:p14="http://schemas.microsoft.com/office/powerpoint/2010/main" val="3386810688"/>
              </p:ext>
            </p:extLst>
          </p:nvPr>
        </p:nvGraphicFramePr>
        <p:xfrm>
          <a:off x="489083" y="16829156"/>
          <a:ext cx="14552306" cy="13359892"/>
        </p:xfrm>
        <a:graphic>
          <a:graphicData uri="http://schemas.openxmlformats.org/drawingml/2006/table">
            <a:tbl>
              <a:tblPr firstRow="1" firstCol="1" bandRow="1">
                <a:tableStyleId>{C083E6E3-FA7D-4D7B-A595-EF9225AFEA82}</a:tableStyleId>
              </a:tblPr>
              <a:tblGrid>
                <a:gridCol w="6129122">
                  <a:extLst>
                    <a:ext uri="{9D8B030D-6E8A-4147-A177-3AD203B41FA5}">
                      <a16:colId xmlns:a16="http://schemas.microsoft.com/office/drawing/2014/main" val="4093807045"/>
                    </a:ext>
                  </a:extLst>
                </a:gridCol>
                <a:gridCol w="1497439">
                  <a:extLst>
                    <a:ext uri="{9D8B030D-6E8A-4147-A177-3AD203B41FA5}">
                      <a16:colId xmlns:a16="http://schemas.microsoft.com/office/drawing/2014/main" val="395276636"/>
                    </a:ext>
                  </a:extLst>
                </a:gridCol>
                <a:gridCol w="121234">
                  <a:extLst>
                    <a:ext uri="{9D8B030D-6E8A-4147-A177-3AD203B41FA5}">
                      <a16:colId xmlns:a16="http://schemas.microsoft.com/office/drawing/2014/main" val="3994147012"/>
                    </a:ext>
                  </a:extLst>
                </a:gridCol>
                <a:gridCol w="1283942">
                  <a:extLst>
                    <a:ext uri="{9D8B030D-6E8A-4147-A177-3AD203B41FA5}">
                      <a16:colId xmlns:a16="http://schemas.microsoft.com/office/drawing/2014/main" val="2780583315"/>
                    </a:ext>
                  </a:extLst>
                </a:gridCol>
                <a:gridCol w="1426273">
                  <a:extLst>
                    <a:ext uri="{9D8B030D-6E8A-4147-A177-3AD203B41FA5}">
                      <a16:colId xmlns:a16="http://schemas.microsoft.com/office/drawing/2014/main" val="1335643617"/>
                    </a:ext>
                  </a:extLst>
                </a:gridCol>
                <a:gridCol w="121234">
                  <a:extLst>
                    <a:ext uri="{9D8B030D-6E8A-4147-A177-3AD203B41FA5}">
                      <a16:colId xmlns:a16="http://schemas.microsoft.com/office/drawing/2014/main" val="684181697"/>
                    </a:ext>
                  </a:extLst>
                </a:gridCol>
                <a:gridCol w="1286907">
                  <a:extLst>
                    <a:ext uri="{9D8B030D-6E8A-4147-A177-3AD203B41FA5}">
                      <a16:colId xmlns:a16="http://schemas.microsoft.com/office/drawing/2014/main" val="751147851"/>
                    </a:ext>
                  </a:extLst>
                </a:gridCol>
                <a:gridCol w="1423309">
                  <a:extLst>
                    <a:ext uri="{9D8B030D-6E8A-4147-A177-3AD203B41FA5}">
                      <a16:colId xmlns:a16="http://schemas.microsoft.com/office/drawing/2014/main" val="1861148461"/>
                    </a:ext>
                  </a:extLst>
                </a:gridCol>
                <a:gridCol w="121234">
                  <a:extLst>
                    <a:ext uri="{9D8B030D-6E8A-4147-A177-3AD203B41FA5}">
                      <a16:colId xmlns:a16="http://schemas.microsoft.com/office/drawing/2014/main" val="1054943809"/>
                    </a:ext>
                  </a:extLst>
                </a:gridCol>
                <a:gridCol w="1141612">
                  <a:extLst>
                    <a:ext uri="{9D8B030D-6E8A-4147-A177-3AD203B41FA5}">
                      <a16:colId xmlns:a16="http://schemas.microsoft.com/office/drawing/2014/main" val="565667842"/>
                    </a:ext>
                  </a:extLst>
                </a:gridCol>
              </a:tblGrid>
              <a:tr h="887965">
                <a:tc>
                  <a:txBody>
                    <a:bodyPr/>
                    <a:lstStyle/>
                    <a:p>
                      <a:pPr marL="0" marR="0" algn="ctr">
                        <a:lnSpc>
                          <a:spcPct val="115000"/>
                        </a:lnSpc>
                        <a:spcBef>
                          <a:spcPts val="0"/>
                        </a:spcBef>
                        <a:spcAft>
                          <a:spcPts val="0"/>
                        </a:spcAft>
                      </a:pPr>
                      <a:r>
                        <a:rPr lang="en-US" sz="2800" dirty="0">
                          <a:solidFill>
                            <a:schemeClr val="tx1"/>
                          </a:solidFill>
                          <a:effectLst/>
                        </a:rPr>
                        <a:t> </a:t>
                      </a:r>
                      <a:endParaRPr lang="en-US" sz="2800" dirty="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3">
                  <a:txBody>
                    <a:bodyPr/>
                    <a:lstStyle/>
                    <a:p>
                      <a:pPr marL="0" marR="0" algn="ctr">
                        <a:lnSpc>
                          <a:spcPct val="115000"/>
                        </a:lnSpc>
                        <a:spcBef>
                          <a:spcPts val="0"/>
                        </a:spcBef>
                        <a:spcAft>
                          <a:spcPts val="0"/>
                        </a:spcAft>
                      </a:pPr>
                      <a:r>
                        <a:rPr lang="en-US" sz="2800" dirty="0">
                          <a:solidFill>
                            <a:schemeClr val="tx1"/>
                          </a:solidFill>
                          <a:effectLst/>
                        </a:rPr>
                        <a:t>Total sample</a:t>
                      </a:r>
                    </a:p>
                    <a:p>
                      <a:pPr marL="0" marR="0" algn="ctr">
                        <a:lnSpc>
                          <a:spcPct val="115000"/>
                        </a:lnSpc>
                        <a:spcBef>
                          <a:spcPts val="0"/>
                        </a:spcBef>
                        <a:spcAft>
                          <a:spcPts val="0"/>
                        </a:spcAft>
                      </a:pPr>
                      <a:r>
                        <a:rPr lang="en-US" sz="2800" dirty="0">
                          <a:solidFill>
                            <a:schemeClr val="tx1"/>
                          </a:solidFill>
                          <a:effectLst/>
                        </a:rPr>
                        <a:t>(</a:t>
                      </a:r>
                      <a:r>
                        <a:rPr lang="en-US" sz="2800" i="1" dirty="0">
                          <a:solidFill>
                            <a:schemeClr val="tx1"/>
                          </a:solidFill>
                          <a:effectLst/>
                        </a:rPr>
                        <a:t>N</a:t>
                      </a:r>
                      <a:r>
                        <a:rPr lang="en-US" sz="2800" dirty="0">
                          <a:solidFill>
                            <a:schemeClr val="tx1"/>
                          </a:solidFill>
                          <a:effectLst/>
                        </a:rPr>
                        <a:t> = 43)</a:t>
                      </a:r>
                      <a:endParaRPr lang="en-US" sz="2800" dirty="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2800" dirty="0">
                          <a:solidFill>
                            <a:schemeClr val="tx1"/>
                          </a:solidFill>
                          <a:effectLst/>
                        </a:rPr>
                        <a:t>Dominicans</a:t>
                      </a:r>
                    </a:p>
                    <a:p>
                      <a:pPr marL="0" marR="0" algn="ctr">
                        <a:lnSpc>
                          <a:spcPct val="115000"/>
                        </a:lnSpc>
                        <a:spcBef>
                          <a:spcPts val="0"/>
                        </a:spcBef>
                        <a:spcAft>
                          <a:spcPts val="0"/>
                        </a:spcAft>
                      </a:pPr>
                      <a:r>
                        <a:rPr lang="en-US" sz="2800" dirty="0">
                          <a:solidFill>
                            <a:schemeClr val="tx1"/>
                          </a:solidFill>
                          <a:effectLst/>
                        </a:rPr>
                        <a:t>(</a:t>
                      </a:r>
                      <a:r>
                        <a:rPr lang="en-US" sz="2800" i="1" dirty="0">
                          <a:solidFill>
                            <a:schemeClr val="tx1"/>
                          </a:solidFill>
                          <a:effectLst/>
                        </a:rPr>
                        <a:t>n</a:t>
                      </a:r>
                      <a:r>
                        <a:rPr lang="en-US" sz="2800" dirty="0">
                          <a:solidFill>
                            <a:schemeClr val="tx1"/>
                          </a:solidFill>
                          <a:effectLst/>
                        </a:rPr>
                        <a:t> = 21)</a:t>
                      </a:r>
                      <a:endParaRPr lang="en-US" sz="2800" dirty="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2800" dirty="0">
                          <a:solidFill>
                            <a:schemeClr val="tx1"/>
                          </a:solidFill>
                          <a:effectLst/>
                        </a:rPr>
                        <a:t>Salvadorans</a:t>
                      </a:r>
                    </a:p>
                    <a:p>
                      <a:pPr marL="0" marR="0" algn="ctr">
                        <a:lnSpc>
                          <a:spcPct val="115000"/>
                        </a:lnSpc>
                        <a:spcBef>
                          <a:spcPts val="0"/>
                        </a:spcBef>
                        <a:spcAft>
                          <a:spcPts val="0"/>
                        </a:spcAft>
                      </a:pPr>
                      <a:r>
                        <a:rPr lang="en-US" sz="2800" dirty="0">
                          <a:solidFill>
                            <a:schemeClr val="tx1"/>
                          </a:solidFill>
                          <a:effectLst/>
                        </a:rPr>
                        <a:t>(</a:t>
                      </a:r>
                      <a:r>
                        <a:rPr lang="en-US" sz="2800" i="1" dirty="0">
                          <a:solidFill>
                            <a:schemeClr val="tx1"/>
                          </a:solidFill>
                          <a:effectLst/>
                        </a:rPr>
                        <a:t>n</a:t>
                      </a:r>
                      <a:r>
                        <a:rPr lang="en-US" sz="2800" dirty="0">
                          <a:solidFill>
                            <a:schemeClr val="tx1"/>
                          </a:solidFill>
                          <a:effectLst/>
                        </a:rPr>
                        <a:t> = 22)</a:t>
                      </a:r>
                      <a:endParaRPr lang="en-US" sz="2800" dirty="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80854219"/>
                  </a:ext>
                </a:extLst>
              </a:tr>
              <a:tr h="429518">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i="1" dirty="0">
                          <a:solidFill>
                            <a:schemeClr val="tx1"/>
                          </a:solidFill>
                          <a:effectLst/>
                        </a:rPr>
                        <a:t>M</a:t>
                      </a:r>
                      <a:r>
                        <a:rPr lang="en-US" sz="2800" dirty="0">
                          <a:solidFill>
                            <a:schemeClr val="tx1"/>
                          </a:solidFill>
                          <a:effectLst/>
                        </a:rPr>
                        <a:t> or %</a:t>
                      </a:r>
                      <a:endParaRPr lang="en-US" sz="2800" dirty="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i="1" dirty="0">
                          <a:solidFill>
                            <a:schemeClr val="tx1"/>
                          </a:solidFill>
                          <a:effectLst/>
                        </a:rPr>
                        <a:t>SD</a:t>
                      </a:r>
                      <a:endParaRPr lang="en-US" sz="2800" i="1" dirty="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i="1" dirty="0">
                          <a:solidFill>
                            <a:schemeClr val="tx1"/>
                          </a:solidFill>
                          <a:effectLst/>
                        </a:rPr>
                        <a:t>M </a:t>
                      </a:r>
                      <a:r>
                        <a:rPr lang="en-US" sz="2800" dirty="0">
                          <a:solidFill>
                            <a:schemeClr val="tx1"/>
                          </a:solidFill>
                          <a:effectLst/>
                        </a:rPr>
                        <a:t>or %</a:t>
                      </a:r>
                      <a:endParaRPr lang="en-US" sz="2800" dirty="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i="1" dirty="0">
                          <a:solidFill>
                            <a:schemeClr val="tx1"/>
                          </a:solidFill>
                          <a:effectLst/>
                        </a:rPr>
                        <a:t>SD</a:t>
                      </a:r>
                      <a:endParaRPr lang="en-US" sz="2800" i="1" dirty="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i="1" dirty="0">
                          <a:solidFill>
                            <a:schemeClr val="tx1"/>
                          </a:solidFill>
                          <a:effectLst/>
                        </a:rPr>
                        <a:t>M</a:t>
                      </a:r>
                      <a:r>
                        <a:rPr lang="en-US" sz="2800" dirty="0">
                          <a:solidFill>
                            <a:schemeClr val="tx1"/>
                          </a:solidFill>
                          <a:effectLst/>
                        </a:rPr>
                        <a:t> or %</a:t>
                      </a:r>
                      <a:endParaRPr lang="en-US" sz="2800" dirty="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i="1" dirty="0">
                          <a:solidFill>
                            <a:schemeClr val="tx1"/>
                          </a:solidFill>
                          <a:effectLst/>
                        </a:rPr>
                        <a:t>SD</a:t>
                      </a:r>
                      <a:endParaRPr lang="en-US" sz="2800" i="1" dirty="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528140460"/>
                  </a:ext>
                </a:extLst>
              </a:tr>
              <a:tr h="429518">
                <a:tc>
                  <a:txBody>
                    <a:bodyPr/>
                    <a:lstStyle/>
                    <a:p>
                      <a:pPr marL="0" marR="0">
                        <a:lnSpc>
                          <a:spcPct val="115000"/>
                        </a:lnSpc>
                        <a:spcBef>
                          <a:spcPts val="0"/>
                        </a:spcBef>
                        <a:spcAft>
                          <a:spcPts val="0"/>
                        </a:spcAft>
                      </a:pPr>
                      <a:r>
                        <a:rPr lang="en-US" sz="2800">
                          <a:solidFill>
                            <a:schemeClr val="tx1"/>
                          </a:solidFill>
                          <a:effectLst/>
                        </a:rPr>
                        <a:t>Parent age (years)</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34.46</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6.91</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33.10</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6.52</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35.76</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7.18</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993074685"/>
                  </a:ext>
                </a:extLst>
              </a:tr>
              <a:tr h="429518">
                <a:tc>
                  <a:txBody>
                    <a:bodyPr/>
                    <a:lstStyle/>
                    <a:p>
                      <a:pPr marL="0" marR="0" algn="just">
                        <a:lnSpc>
                          <a:spcPct val="115000"/>
                        </a:lnSpc>
                        <a:spcBef>
                          <a:spcPts val="0"/>
                        </a:spcBef>
                        <a:spcAft>
                          <a:spcPts val="0"/>
                        </a:spcAft>
                      </a:pPr>
                      <a:r>
                        <a:rPr lang="en-US" sz="2800">
                          <a:solidFill>
                            <a:schemeClr val="tx1"/>
                          </a:solidFill>
                          <a:effectLst/>
                        </a:rPr>
                        <a:t>Generation Status</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3">
                  <a:txBody>
                    <a:bodyPr/>
                    <a:lstStyle/>
                    <a:p>
                      <a:pPr marL="0" marR="0" algn="just">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6">
                  <a:txBody>
                    <a:bodyPr/>
                    <a:lstStyle/>
                    <a:p>
                      <a:pPr marL="0" marR="0" algn="just">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4760452"/>
                  </a:ext>
                </a:extLst>
              </a:tr>
              <a:tr h="429518">
                <a:tc>
                  <a:txBody>
                    <a:bodyPr/>
                    <a:lstStyle/>
                    <a:p>
                      <a:pPr marL="0" marR="0" indent="218440">
                        <a:lnSpc>
                          <a:spcPct val="115000"/>
                        </a:lnSpc>
                        <a:spcBef>
                          <a:spcPts val="0"/>
                        </a:spcBef>
                        <a:spcAft>
                          <a:spcPts val="0"/>
                        </a:spcAft>
                      </a:pPr>
                      <a:r>
                        <a:rPr lang="en-US" sz="2800">
                          <a:solidFill>
                            <a:schemeClr val="tx1"/>
                          </a:solidFill>
                          <a:effectLst/>
                        </a:rPr>
                        <a:t>First Generation</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83.7%</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85.7%</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81.8%</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772998110"/>
                  </a:ext>
                </a:extLst>
              </a:tr>
              <a:tr h="429518">
                <a:tc>
                  <a:txBody>
                    <a:bodyPr/>
                    <a:lstStyle/>
                    <a:p>
                      <a:pPr marL="0" marR="0" indent="218440">
                        <a:lnSpc>
                          <a:spcPct val="115000"/>
                        </a:lnSpc>
                        <a:spcBef>
                          <a:spcPts val="0"/>
                        </a:spcBef>
                        <a:spcAft>
                          <a:spcPts val="0"/>
                        </a:spcAft>
                      </a:pPr>
                      <a:r>
                        <a:rPr lang="en-US" sz="2800">
                          <a:solidFill>
                            <a:schemeClr val="tx1"/>
                          </a:solidFill>
                          <a:effectLst/>
                        </a:rPr>
                        <a:t>Second Generation</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16.3%</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14.3%</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dirty="0">
                          <a:solidFill>
                            <a:schemeClr val="tx1"/>
                          </a:solidFill>
                          <a:effectLst/>
                        </a:rPr>
                        <a:t>18.2%</a:t>
                      </a:r>
                      <a:endParaRPr lang="en-US" sz="2800" dirty="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508522639"/>
                  </a:ext>
                </a:extLst>
              </a:tr>
              <a:tr h="429518">
                <a:tc>
                  <a:txBody>
                    <a:bodyPr/>
                    <a:lstStyle/>
                    <a:p>
                      <a:pPr marL="0" marR="0">
                        <a:lnSpc>
                          <a:spcPct val="115000"/>
                        </a:lnSpc>
                        <a:spcBef>
                          <a:spcPts val="0"/>
                        </a:spcBef>
                        <a:spcAft>
                          <a:spcPts val="0"/>
                        </a:spcAft>
                      </a:pPr>
                      <a:r>
                        <a:rPr lang="en-US" sz="2800">
                          <a:solidFill>
                            <a:schemeClr val="tx1"/>
                          </a:solidFill>
                          <a:effectLst/>
                        </a:rPr>
                        <a:t>Years living in U.S. (1st gen)</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14.46</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8.22</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13.81</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10.67</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17.44</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7.77</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956665372"/>
                  </a:ext>
                </a:extLst>
              </a:tr>
              <a:tr h="429518">
                <a:tc>
                  <a:txBody>
                    <a:bodyPr/>
                    <a:lstStyle/>
                    <a:p>
                      <a:pPr marL="0" marR="0">
                        <a:lnSpc>
                          <a:spcPct val="115000"/>
                        </a:lnSpc>
                        <a:spcBef>
                          <a:spcPts val="0"/>
                        </a:spcBef>
                        <a:spcAft>
                          <a:spcPts val="0"/>
                        </a:spcAft>
                      </a:pPr>
                      <a:r>
                        <a:rPr lang="en-US" sz="2800">
                          <a:solidFill>
                            <a:schemeClr val="tx1"/>
                          </a:solidFill>
                          <a:effectLst/>
                        </a:rPr>
                        <a:t>Highest level of parental education**</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3">
                  <a:txBody>
                    <a:bodyPr/>
                    <a:lstStyle/>
                    <a:p>
                      <a:pPr marL="0" marR="0">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6">
                  <a:txBody>
                    <a:bodyPr/>
                    <a:lstStyle/>
                    <a:p>
                      <a:pPr marL="0" marR="0">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2392414"/>
                  </a:ext>
                </a:extLst>
              </a:tr>
              <a:tr h="429518">
                <a:tc>
                  <a:txBody>
                    <a:bodyPr/>
                    <a:lstStyle/>
                    <a:p>
                      <a:pPr marL="218440" marR="0">
                        <a:lnSpc>
                          <a:spcPct val="115000"/>
                        </a:lnSpc>
                        <a:spcBef>
                          <a:spcPts val="0"/>
                        </a:spcBef>
                        <a:spcAft>
                          <a:spcPts val="0"/>
                        </a:spcAft>
                      </a:pPr>
                      <a:r>
                        <a:rPr lang="en-US" sz="2800">
                          <a:solidFill>
                            <a:schemeClr val="tx1"/>
                          </a:solidFill>
                          <a:effectLst/>
                        </a:rPr>
                        <a:t>High School Diploma / GED or Less</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38.1%</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30.0%</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45.4%</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52774278"/>
                  </a:ext>
                </a:extLst>
              </a:tr>
              <a:tr h="429518">
                <a:tc>
                  <a:txBody>
                    <a:bodyPr/>
                    <a:lstStyle/>
                    <a:p>
                      <a:pPr marL="218440" marR="0">
                        <a:lnSpc>
                          <a:spcPct val="115000"/>
                        </a:lnSpc>
                        <a:spcBef>
                          <a:spcPts val="0"/>
                        </a:spcBef>
                        <a:spcAft>
                          <a:spcPts val="0"/>
                        </a:spcAft>
                      </a:pPr>
                      <a:r>
                        <a:rPr lang="en-US" sz="2800">
                          <a:solidFill>
                            <a:schemeClr val="tx1"/>
                          </a:solidFill>
                          <a:effectLst/>
                        </a:rPr>
                        <a:t>Associate’s /Vocational Degree</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45.2%</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45.0%</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45.4%</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816274112"/>
                  </a:ext>
                </a:extLst>
              </a:tr>
              <a:tr h="429518">
                <a:tc>
                  <a:txBody>
                    <a:bodyPr/>
                    <a:lstStyle/>
                    <a:p>
                      <a:pPr marL="218440" marR="0">
                        <a:lnSpc>
                          <a:spcPct val="115000"/>
                        </a:lnSpc>
                        <a:spcBef>
                          <a:spcPts val="0"/>
                        </a:spcBef>
                        <a:spcAft>
                          <a:spcPts val="0"/>
                        </a:spcAft>
                      </a:pPr>
                      <a:r>
                        <a:rPr lang="en-US" sz="2800">
                          <a:solidFill>
                            <a:schemeClr val="tx1"/>
                          </a:solidFill>
                          <a:effectLst/>
                        </a:rPr>
                        <a:t>Bachelor’s Degree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dirty="0">
                          <a:solidFill>
                            <a:schemeClr val="tx1"/>
                          </a:solidFill>
                          <a:effectLst/>
                        </a:rPr>
                        <a:t>11.9%</a:t>
                      </a:r>
                      <a:endParaRPr lang="en-US" sz="2800" dirty="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20.0%</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4.5%</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865321315"/>
                  </a:ext>
                </a:extLst>
              </a:tr>
              <a:tr h="429518">
                <a:tc>
                  <a:txBody>
                    <a:bodyPr/>
                    <a:lstStyle/>
                    <a:p>
                      <a:pPr marL="218440" marR="0">
                        <a:lnSpc>
                          <a:spcPct val="115000"/>
                        </a:lnSpc>
                        <a:spcBef>
                          <a:spcPts val="0"/>
                        </a:spcBef>
                        <a:spcAft>
                          <a:spcPts val="0"/>
                        </a:spcAft>
                      </a:pPr>
                      <a:r>
                        <a:rPr lang="en-US" sz="2800">
                          <a:solidFill>
                            <a:schemeClr val="tx1"/>
                          </a:solidFill>
                          <a:effectLst/>
                        </a:rPr>
                        <a:t>Master’s Degree or Higher</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4.8%</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5.0%</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4.5%</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703773454"/>
                  </a:ext>
                </a:extLst>
              </a:tr>
              <a:tr h="429518">
                <a:tc>
                  <a:txBody>
                    <a:bodyPr/>
                    <a:lstStyle/>
                    <a:p>
                      <a:pPr marL="0" marR="0">
                        <a:lnSpc>
                          <a:spcPct val="115000"/>
                        </a:lnSpc>
                        <a:spcBef>
                          <a:spcPts val="0"/>
                        </a:spcBef>
                        <a:spcAft>
                          <a:spcPts val="0"/>
                        </a:spcAft>
                      </a:pPr>
                      <a:r>
                        <a:rPr lang="en-US" sz="2800">
                          <a:solidFill>
                            <a:schemeClr val="tx1"/>
                          </a:solidFill>
                          <a:effectLst/>
                        </a:rPr>
                        <a:t>Annual Income</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3">
                  <a:txBody>
                    <a:bodyPr/>
                    <a:lstStyle/>
                    <a:p>
                      <a:pPr marL="0" marR="0">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6">
                  <a:txBody>
                    <a:bodyPr/>
                    <a:lstStyle/>
                    <a:p>
                      <a:pPr marL="0" marR="0">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40077464"/>
                  </a:ext>
                </a:extLst>
              </a:tr>
              <a:tr h="429518">
                <a:tc>
                  <a:txBody>
                    <a:bodyPr/>
                    <a:lstStyle/>
                    <a:p>
                      <a:pPr marL="0" marR="0" indent="218440">
                        <a:lnSpc>
                          <a:spcPct val="115000"/>
                        </a:lnSpc>
                        <a:spcBef>
                          <a:spcPts val="0"/>
                        </a:spcBef>
                        <a:spcAft>
                          <a:spcPts val="0"/>
                        </a:spcAft>
                      </a:pPr>
                      <a:r>
                        <a:rPr lang="en-US" sz="2800">
                          <a:solidFill>
                            <a:schemeClr val="tx1"/>
                          </a:solidFill>
                          <a:effectLst/>
                        </a:rPr>
                        <a:t>$20,000 or Less</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a:solidFill>
                            <a:schemeClr val="tx1"/>
                          </a:solidFill>
                          <a:effectLst/>
                        </a:rPr>
                        <a:t>20.0%</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27.8%</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13.6%</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92704901"/>
                  </a:ext>
                </a:extLst>
              </a:tr>
              <a:tr h="429518">
                <a:tc>
                  <a:txBody>
                    <a:bodyPr/>
                    <a:lstStyle/>
                    <a:p>
                      <a:pPr marL="0" marR="0" indent="218440">
                        <a:lnSpc>
                          <a:spcPct val="115000"/>
                        </a:lnSpc>
                        <a:spcBef>
                          <a:spcPts val="0"/>
                        </a:spcBef>
                        <a:spcAft>
                          <a:spcPts val="0"/>
                        </a:spcAft>
                      </a:pPr>
                      <a:r>
                        <a:rPr lang="en-US" sz="2800">
                          <a:solidFill>
                            <a:schemeClr val="tx1"/>
                          </a:solidFill>
                          <a:effectLst/>
                        </a:rPr>
                        <a:t>$20,000 – $40,000</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a:solidFill>
                            <a:schemeClr val="tx1"/>
                          </a:solidFill>
                          <a:effectLst/>
                        </a:rPr>
                        <a:t>45.0%</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38.9%</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50.0%</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587993487"/>
                  </a:ext>
                </a:extLst>
              </a:tr>
              <a:tr h="429518">
                <a:tc>
                  <a:txBody>
                    <a:bodyPr/>
                    <a:lstStyle/>
                    <a:p>
                      <a:pPr marL="0" marR="0" indent="218440">
                        <a:lnSpc>
                          <a:spcPct val="115000"/>
                        </a:lnSpc>
                        <a:spcBef>
                          <a:spcPts val="0"/>
                        </a:spcBef>
                        <a:spcAft>
                          <a:spcPts val="0"/>
                        </a:spcAft>
                      </a:pPr>
                      <a:r>
                        <a:rPr lang="en-US" sz="2800">
                          <a:solidFill>
                            <a:schemeClr val="tx1"/>
                          </a:solidFill>
                          <a:effectLst/>
                        </a:rPr>
                        <a:t>$40,000 – $60,000</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a:solidFill>
                            <a:schemeClr val="tx1"/>
                          </a:solidFill>
                          <a:effectLst/>
                        </a:rPr>
                        <a:t>12.5%</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11.1%</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13.6%</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172364276"/>
                  </a:ext>
                </a:extLst>
              </a:tr>
              <a:tr h="429518">
                <a:tc>
                  <a:txBody>
                    <a:bodyPr/>
                    <a:lstStyle/>
                    <a:p>
                      <a:pPr marL="0" marR="0" indent="218440">
                        <a:lnSpc>
                          <a:spcPct val="115000"/>
                        </a:lnSpc>
                        <a:spcBef>
                          <a:spcPts val="0"/>
                        </a:spcBef>
                        <a:spcAft>
                          <a:spcPts val="0"/>
                        </a:spcAft>
                      </a:pPr>
                      <a:r>
                        <a:rPr lang="en-US" sz="2800">
                          <a:solidFill>
                            <a:schemeClr val="tx1"/>
                          </a:solidFill>
                          <a:effectLst/>
                        </a:rPr>
                        <a:t>$60,000 – $80,000</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a:solidFill>
                            <a:schemeClr val="tx1"/>
                          </a:solidFill>
                          <a:effectLst/>
                        </a:rPr>
                        <a:t>12.5%</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16.7%</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9.1%</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138786879"/>
                  </a:ext>
                </a:extLst>
              </a:tr>
              <a:tr h="429518">
                <a:tc>
                  <a:txBody>
                    <a:bodyPr/>
                    <a:lstStyle/>
                    <a:p>
                      <a:pPr marL="0" marR="0" indent="218440">
                        <a:lnSpc>
                          <a:spcPct val="115000"/>
                        </a:lnSpc>
                        <a:spcBef>
                          <a:spcPts val="0"/>
                        </a:spcBef>
                        <a:spcAft>
                          <a:spcPts val="0"/>
                        </a:spcAft>
                      </a:pPr>
                      <a:r>
                        <a:rPr lang="en-US" sz="2800">
                          <a:solidFill>
                            <a:schemeClr val="tx1"/>
                          </a:solidFill>
                          <a:effectLst/>
                        </a:rPr>
                        <a:t>$80,000 or More</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a:solidFill>
                            <a:schemeClr val="tx1"/>
                          </a:solidFill>
                          <a:effectLst/>
                        </a:rPr>
                        <a:t>10.0%</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6%</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13.6%</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47287895"/>
                  </a:ext>
                </a:extLst>
              </a:tr>
              <a:tr h="429518">
                <a:tc>
                  <a:txBody>
                    <a:bodyPr/>
                    <a:lstStyle/>
                    <a:p>
                      <a:pPr marL="0" marR="0">
                        <a:lnSpc>
                          <a:spcPct val="115000"/>
                        </a:lnSpc>
                        <a:spcBef>
                          <a:spcPts val="0"/>
                        </a:spcBef>
                        <a:spcAft>
                          <a:spcPts val="0"/>
                        </a:spcAft>
                      </a:pPr>
                      <a:r>
                        <a:rPr lang="en-US" sz="2800">
                          <a:solidFill>
                            <a:schemeClr val="tx1"/>
                          </a:solidFill>
                          <a:effectLst/>
                        </a:rPr>
                        <a:t>Primary Language(s) Spoken at Home</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3">
                  <a:txBody>
                    <a:bodyPr/>
                    <a:lstStyle/>
                    <a:p>
                      <a:pPr marL="0" marR="0">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6">
                  <a:txBody>
                    <a:bodyPr/>
                    <a:lstStyle/>
                    <a:p>
                      <a:pPr marL="0" marR="0">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3572541"/>
                  </a:ext>
                </a:extLst>
              </a:tr>
              <a:tr h="429518">
                <a:tc>
                  <a:txBody>
                    <a:bodyPr/>
                    <a:lstStyle/>
                    <a:p>
                      <a:pPr marL="218440" marR="0">
                        <a:lnSpc>
                          <a:spcPct val="115000"/>
                        </a:lnSpc>
                        <a:spcBef>
                          <a:spcPts val="0"/>
                        </a:spcBef>
                        <a:spcAft>
                          <a:spcPts val="0"/>
                        </a:spcAft>
                      </a:pPr>
                      <a:r>
                        <a:rPr lang="en-US" sz="2800">
                          <a:solidFill>
                            <a:schemeClr val="tx1"/>
                          </a:solidFill>
                          <a:effectLst/>
                        </a:rPr>
                        <a:t>Spanish</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79.5%</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76.5%</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81.8%</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417704906"/>
                  </a:ext>
                </a:extLst>
              </a:tr>
              <a:tr h="429518">
                <a:tc>
                  <a:txBody>
                    <a:bodyPr/>
                    <a:lstStyle/>
                    <a:p>
                      <a:pPr marL="0" marR="0" indent="218440">
                        <a:lnSpc>
                          <a:spcPct val="115000"/>
                        </a:lnSpc>
                        <a:spcBef>
                          <a:spcPts val="0"/>
                        </a:spcBef>
                        <a:spcAft>
                          <a:spcPts val="0"/>
                        </a:spcAft>
                      </a:pPr>
                      <a:r>
                        <a:rPr lang="en-US" sz="2800">
                          <a:solidFill>
                            <a:schemeClr val="tx1"/>
                          </a:solidFill>
                          <a:effectLst/>
                        </a:rPr>
                        <a:t>English</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20.5%</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23.5%</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18.2%</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550340680"/>
                  </a:ext>
                </a:extLst>
              </a:tr>
              <a:tr h="429518">
                <a:tc>
                  <a:txBody>
                    <a:bodyPr/>
                    <a:lstStyle/>
                    <a:p>
                      <a:pPr marL="0" marR="0">
                        <a:lnSpc>
                          <a:spcPct val="115000"/>
                        </a:lnSpc>
                        <a:spcBef>
                          <a:spcPts val="0"/>
                        </a:spcBef>
                        <a:spcAft>
                          <a:spcPts val="0"/>
                        </a:spcAft>
                      </a:pPr>
                      <a:r>
                        <a:rPr lang="en-US" sz="2800">
                          <a:solidFill>
                            <a:schemeClr val="tx1"/>
                          </a:solidFill>
                          <a:effectLst/>
                        </a:rPr>
                        <a:t>Child gender (% girls)**</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48.8%</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23.8%</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72.7%</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542698559"/>
                  </a:ext>
                </a:extLst>
              </a:tr>
              <a:tr h="429518">
                <a:tc>
                  <a:txBody>
                    <a:bodyPr/>
                    <a:lstStyle/>
                    <a:p>
                      <a:pPr marL="0" marR="0">
                        <a:lnSpc>
                          <a:spcPct val="115000"/>
                        </a:lnSpc>
                        <a:spcBef>
                          <a:spcPts val="0"/>
                        </a:spcBef>
                        <a:spcAft>
                          <a:spcPts val="0"/>
                        </a:spcAft>
                      </a:pPr>
                      <a:r>
                        <a:rPr lang="en-US" sz="2800">
                          <a:solidFill>
                            <a:schemeClr val="tx1"/>
                          </a:solidFill>
                          <a:effectLst/>
                        </a:rPr>
                        <a:t>Child age (months)</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51.95</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10.31</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50.71</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12.47</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53.13</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7.86</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603575317"/>
                  </a:ext>
                </a:extLst>
              </a:tr>
              <a:tr h="429518">
                <a:tc>
                  <a:txBody>
                    <a:bodyPr/>
                    <a:lstStyle/>
                    <a:p>
                      <a:pPr marL="0" marR="0">
                        <a:lnSpc>
                          <a:spcPct val="115000"/>
                        </a:lnSpc>
                        <a:spcBef>
                          <a:spcPts val="0"/>
                        </a:spcBef>
                        <a:spcAft>
                          <a:spcPts val="0"/>
                        </a:spcAft>
                      </a:pPr>
                      <a:r>
                        <a:rPr lang="en-US" sz="2800">
                          <a:solidFill>
                            <a:schemeClr val="tx1"/>
                          </a:solidFill>
                          <a:effectLst/>
                        </a:rPr>
                        <a:t>Number of Siblings in Home</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3">
                  <a:txBody>
                    <a:bodyPr/>
                    <a:lstStyle/>
                    <a:p>
                      <a:pPr marL="0" marR="0">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6">
                  <a:txBody>
                    <a:bodyPr/>
                    <a:lstStyle/>
                    <a:p>
                      <a:pPr marL="0" marR="0">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0037086"/>
                  </a:ext>
                </a:extLst>
              </a:tr>
              <a:tr h="429518">
                <a:tc>
                  <a:txBody>
                    <a:bodyPr/>
                    <a:lstStyle/>
                    <a:p>
                      <a:pPr marL="218440" marR="0">
                        <a:lnSpc>
                          <a:spcPct val="115000"/>
                        </a:lnSpc>
                        <a:spcBef>
                          <a:spcPts val="0"/>
                        </a:spcBef>
                        <a:spcAft>
                          <a:spcPts val="0"/>
                        </a:spcAft>
                      </a:pPr>
                      <a:r>
                        <a:rPr lang="en-US" sz="2800">
                          <a:solidFill>
                            <a:schemeClr val="tx1"/>
                          </a:solidFill>
                          <a:effectLst/>
                        </a:rPr>
                        <a:t>Number of Older Siblings</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0.93</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1.01</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0.76</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0.94</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1.09</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1.07</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294682173"/>
                  </a:ext>
                </a:extLst>
              </a:tr>
              <a:tr h="429518">
                <a:tc>
                  <a:txBody>
                    <a:bodyPr/>
                    <a:lstStyle/>
                    <a:p>
                      <a:pPr marL="218440" marR="0">
                        <a:lnSpc>
                          <a:spcPct val="115000"/>
                        </a:lnSpc>
                        <a:spcBef>
                          <a:spcPts val="0"/>
                        </a:spcBef>
                        <a:spcAft>
                          <a:spcPts val="0"/>
                        </a:spcAft>
                      </a:pPr>
                      <a:r>
                        <a:rPr lang="en-US" sz="2800">
                          <a:solidFill>
                            <a:schemeClr val="tx1"/>
                          </a:solidFill>
                          <a:effectLst/>
                        </a:rPr>
                        <a:t>Number of Younger Siblings</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0.35</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0.61</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0.43</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0.68</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0.27</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0.55</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951919720"/>
                  </a:ext>
                </a:extLst>
              </a:tr>
              <a:tr h="429518">
                <a:tc>
                  <a:txBody>
                    <a:bodyPr/>
                    <a:lstStyle/>
                    <a:p>
                      <a:pPr marL="218440" marR="0">
                        <a:lnSpc>
                          <a:spcPct val="115000"/>
                        </a:lnSpc>
                        <a:spcBef>
                          <a:spcPts val="0"/>
                        </a:spcBef>
                        <a:spcAft>
                          <a:spcPts val="0"/>
                        </a:spcAft>
                      </a:pPr>
                      <a:r>
                        <a:rPr lang="en-US" sz="2800">
                          <a:solidFill>
                            <a:schemeClr val="tx1"/>
                          </a:solidFill>
                          <a:effectLst/>
                        </a:rPr>
                        <a:t>Older Siblings at Home (Y/N)</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62.8%</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57.1%</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68.2%</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199683626"/>
                  </a:ext>
                </a:extLst>
              </a:tr>
              <a:tr h="429518">
                <a:tc>
                  <a:txBody>
                    <a:bodyPr/>
                    <a:lstStyle/>
                    <a:p>
                      <a:pPr marL="218440" marR="0">
                        <a:lnSpc>
                          <a:spcPct val="115000"/>
                        </a:lnSpc>
                        <a:spcBef>
                          <a:spcPts val="0"/>
                        </a:spcBef>
                        <a:spcAft>
                          <a:spcPts val="0"/>
                        </a:spcAft>
                      </a:pPr>
                      <a:r>
                        <a:rPr lang="en-US" sz="2800" dirty="0">
                          <a:solidFill>
                            <a:schemeClr val="tx1"/>
                          </a:solidFill>
                          <a:effectLst/>
                        </a:rPr>
                        <a:t>Younger Siblings at Home (Y/N)</a:t>
                      </a:r>
                      <a:endParaRPr lang="en-US" sz="2800" dirty="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27.9%</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a:solidFill>
                            <a:schemeClr val="tx1"/>
                          </a:solidFill>
                          <a:effectLst/>
                        </a:rPr>
                        <a:t>33.3%</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a:solidFill>
                            <a:schemeClr val="tx1"/>
                          </a:solidFill>
                          <a:effectLst/>
                        </a:rPr>
                        <a:t> </a:t>
                      </a:r>
                      <a:endParaRPr lang="en-US" sz="280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gridSpan="2">
                  <a:txBody>
                    <a:bodyPr/>
                    <a:lstStyle/>
                    <a:p>
                      <a:pPr marL="0" marR="0" algn="ctr">
                        <a:lnSpc>
                          <a:spcPct val="115000"/>
                        </a:lnSpc>
                        <a:spcBef>
                          <a:spcPts val="0"/>
                        </a:spcBef>
                        <a:spcAft>
                          <a:spcPts val="0"/>
                        </a:spcAft>
                      </a:pPr>
                      <a:r>
                        <a:rPr lang="en-US" sz="2800" dirty="0">
                          <a:solidFill>
                            <a:schemeClr val="tx1"/>
                          </a:solidFill>
                          <a:effectLst/>
                        </a:rPr>
                        <a:t>22.7%</a:t>
                      </a:r>
                      <a:endParaRPr lang="en-US" sz="2800" dirty="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2800" dirty="0">
                          <a:solidFill>
                            <a:schemeClr val="tx1"/>
                          </a:solidFill>
                          <a:effectLst/>
                        </a:rPr>
                        <a:t> </a:t>
                      </a:r>
                      <a:endParaRPr lang="en-US" sz="2800" dirty="0">
                        <a:solidFill>
                          <a:schemeClr val="tx1"/>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116248900"/>
                  </a:ext>
                </a:extLst>
              </a:tr>
            </a:tbl>
          </a:graphicData>
        </a:graphic>
      </p:graphicFrame>
      <p:graphicFrame>
        <p:nvGraphicFramePr>
          <p:cNvPr id="13" name="Chart 12">
            <a:extLst>
              <a:ext uri="{FF2B5EF4-FFF2-40B4-BE49-F238E27FC236}">
                <a16:creationId xmlns:a16="http://schemas.microsoft.com/office/drawing/2014/main" id="{3953FF97-04F8-4203-8B1A-85FC815BE252}"/>
              </a:ext>
            </a:extLst>
          </p:cNvPr>
          <p:cNvGraphicFramePr/>
          <p:nvPr>
            <p:extLst>
              <p:ext uri="{D42A27DB-BD31-4B8C-83A1-F6EECF244321}">
                <p14:modId xmlns:p14="http://schemas.microsoft.com/office/powerpoint/2010/main" val="3494511411"/>
              </p:ext>
            </p:extLst>
          </p:nvPr>
        </p:nvGraphicFramePr>
        <p:xfrm>
          <a:off x="17246725" y="3649412"/>
          <a:ext cx="30751963" cy="16827706"/>
        </p:xfrm>
        <a:graphic>
          <a:graphicData uri="http://schemas.openxmlformats.org/drawingml/2006/chart">
            <c:chart xmlns:c="http://schemas.openxmlformats.org/drawingml/2006/chart" xmlns:r="http://schemas.openxmlformats.org/officeDocument/2006/relationships" r:id="rId3"/>
          </a:graphicData>
        </a:graphic>
      </p:graphicFrame>
      <p:sp>
        <p:nvSpPr>
          <p:cNvPr id="24" name="Title 4">
            <a:extLst>
              <a:ext uri="{FF2B5EF4-FFF2-40B4-BE49-F238E27FC236}">
                <a16:creationId xmlns:a16="http://schemas.microsoft.com/office/drawing/2014/main" id="{7E56E785-F50B-4D50-BAF2-3E3E0D239F0D}"/>
              </a:ext>
            </a:extLst>
          </p:cNvPr>
          <p:cNvSpPr txBox="1">
            <a:spLocks/>
          </p:cNvSpPr>
          <p:nvPr/>
        </p:nvSpPr>
        <p:spPr>
          <a:xfrm>
            <a:off x="489083" y="15997040"/>
            <a:ext cx="12019565" cy="721120"/>
          </a:xfrm>
          <a:prstGeom prst="rect">
            <a:avLst/>
          </a:prstGeom>
        </p:spPr>
        <p:txBody>
          <a:bodyPr vert="horz" lIns="91440" tIns="45720" rIns="91440" bIns="45720" rtlCol="0" anchor="t">
            <a:no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gn="l">
              <a:lnSpc>
                <a:spcPct val="100000"/>
              </a:lnSpc>
            </a:pPr>
            <a:r>
              <a:rPr lang="en-US" sz="4400" b="1" i="1" dirty="0">
                <a:latin typeface="Lato Black" panose="020F0A02020204030203" pitchFamily="34" charset="0"/>
                <a:ea typeface="Roboto" panose="02000000000000000000" pitchFamily="2" charset="0"/>
                <a:cs typeface="Arial" panose="020B0604020202020204" pitchFamily="34" charset="0"/>
              </a:rPr>
              <a:t>Participants</a:t>
            </a:r>
            <a:endParaRPr lang="en-US" sz="4400" dirty="0">
              <a:solidFill>
                <a:schemeClr val="bg1"/>
              </a:solidFill>
              <a:latin typeface="Lato" panose="020F0502020204030203" pitchFamily="34" charset="0"/>
              <a:ea typeface="Roboto" panose="02000000000000000000" pitchFamily="2" charset="0"/>
              <a:cs typeface="Arial" panose="020B0604020202020204" pitchFamily="34" charset="0"/>
            </a:endParaRPr>
          </a:p>
        </p:txBody>
      </p:sp>
      <p:pic>
        <p:nvPicPr>
          <p:cNvPr id="2" name="Picture 1">
            <a:hlinkClick r:id="rId4"/>
            <a:extLst>
              <a:ext uri="{FF2B5EF4-FFF2-40B4-BE49-F238E27FC236}">
                <a16:creationId xmlns:a16="http://schemas.microsoft.com/office/drawing/2014/main" id="{48B5C261-444D-C749-B33F-98D5DFFA1636}"/>
              </a:ext>
            </a:extLst>
          </p:cNvPr>
          <p:cNvPicPr>
            <a:picLocks noChangeAspect="1"/>
          </p:cNvPicPr>
          <p:nvPr/>
        </p:nvPicPr>
        <p:blipFill>
          <a:blip r:embed="rId5"/>
          <a:stretch>
            <a:fillRect/>
          </a:stretch>
        </p:blipFill>
        <p:spPr>
          <a:xfrm>
            <a:off x="30845759" y="27862629"/>
            <a:ext cx="3271983" cy="3271983"/>
          </a:xfrm>
          <a:prstGeom prst="rect">
            <a:avLst/>
          </a:prstGeom>
        </p:spPr>
      </p:pic>
      <p:sp>
        <p:nvSpPr>
          <p:cNvPr id="7" name="TextBox 6">
            <a:extLst>
              <a:ext uri="{FF2B5EF4-FFF2-40B4-BE49-F238E27FC236}">
                <a16:creationId xmlns:a16="http://schemas.microsoft.com/office/drawing/2014/main" id="{5B436E6A-3827-5041-AE7E-D792CC38E74D}"/>
              </a:ext>
            </a:extLst>
          </p:cNvPr>
          <p:cNvSpPr txBox="1"/>
          <p:nvPr/>
        </p:nvSpPr>
        <p:spPr>
          <a:xfrm>
            <a:off x="676172" y="5971574"/>
            <a:ext cx="13801045" cy="3046988"/>
          </a:xfrm>
          <a:prstGeom prst="rect">
            <a:avLst/>
          </a:prstGeom>
          <a:noFill/>
        </p:spPr>
        <p:txBody>
          <a:bodyPr wrap="square" rtlCol="0">
            <a:spAutoFit/>
          </a:bodyPr>
          <a:lstStyle/>
          <a:p>
            <a:r>
              <a:rPr lang="en-US" sz="4800" baseline="30000" dirty="0"/>
              <a:t>1</a:t>
            </a:r>
            <a:r>
              <a:rPr lang="en-US" sz="4800" dirty="0"/>
              <a:t> University of Maryland, College Park</a:t>
            </a:r>
          </a:p>
          <a:p>
            <a:r>
              <a:rPr lang="en-US" sz="4800" baseline="30000" dirty="0"/>
              <a:t>2</a:t>
            </a:r>
            <a:r>
              <a:rPr lang="en-US" sz="4800" dirty="0"/>
              <a:t> University of Maryland, Baltimore County</a:t>
            </a:r>
          </a:p>
          <a:p>
            <a:r>
              <a:rPr lang="en-US" sz="4800" baseline="30000" dirty="0"/>
              <a:t>3</a:t>
            </a:r>
            <a:r>
              <a:rPr lang="en-US" sz="4800" dirty="0"/>
              <a:t> Lehigh University</a:t>
            </a:r>
          </a:p>
          <a:p>
            <a:r>
              <a:rPr lang="en-US" sz="4800" baseline="30000" dirty="0"/>
              <a:t>4 </a:t>
            </a:r>
            <a:r>
              <a:rPr lang="en-US" sz="4800" dirty="0"/>
              <a:t>Drexel University</a:t>
            </a:r>
          </a:p>
        </p:txBody>
      </p:sp>
      <p:sp>
        <p:nvSpPr>
          <p:cNvPr id="21" name="Title 4">
            <a:extLst>
              <a:ext uri="{FF2B5EF4-FFF2-40B4-BE49-F238E27FC236}">
                <a16:creationId xmlns:a16="http://schemas.microsoft.com/office/drawing/2014/main" id="{98D1E193-8818-0C4B-AF99-E343DBA398FF}"/>
              </a:ext>
            </a:extLst>
          </p:cNvPr>
          <p:cNvSpPr txBox="1">
            <a:spLocks/>
          </p:cNvSpPr>
          <p:nvPr/>
        </p:nvSpPr>
        <p:spPr>
          <a:xfrm>
            <a:off x="578047" y="9325870"/>
            <a:ext cx="12019565" cy="721120"/>
          </a:xfrm>
          <a:prstGeom prst="rect">
            <a:avLst/>
          </a:prstGeom>
        </p:spPr>
        <p:txBody>
          <a:bodyPr vert="horz" lIns="91440" tIns="45720" rIns="91440" bIns="45720" rtlCol="0" anchor="t">
            <a:no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gn="l">
              <a:lnSpc>
                <a:spcPct val="100000"/>
              </a:lnSpc>
            </a:pPr>
            <a:r>
              <a:rPr lang="en-US" sz="4400" b="1" i="1" dirty="0">
                <a:latin typeface="Lato Black" panose="020F0A02020204030203" pitchFamily="34" charset="0"/>
                <a:ea typeface="Roboto" panose="02000000000000000000" pitchFamily="2" charset="0"/>
                <a:cs typeface="Arial" panose="020B0604020202020204" pitchFamily="34" charset="0"/>
              </a:rPr>
              <a:t>Introduction</a:t>
            </a:r>
            <a:endParaRPr lang="en-US" sz="4400" dirty="0">
              <a:solidFill>
                <a:schemeClr val="bg1"/>
              </a:solidFill>
              <a:latin typeface="Lato" panose="020F0502020204030203" pitchFamily="34" charset="0"/>
              <a:ea typeface="Roboto" panose="02000000000000000000" pitchFamily="2" charset="0"/>
              <a:cs typeface="Arial" panose="020B0604020202020204" pitchFamily="34" charset="0"/>
            </a:endParaRPr>
          </a:p>
        </p:txBody>
      </p:sp>
      <p:sp>
        <p:nvSpPr>
          <p:cNvPr id="22" name="Title 4">
            <a:extLst>
              <a:ext uri="{FF2B5EF4-FFF2-40B4-BE49-F238E27FC236}">
                <a16:creationId xmlns:a16="http://schemas.microsoft.com/office/drawing/2014/main" id="{01B5F93B-3BCF-5749-A0AB-0FF61A8F3BBE}"/>
              </a:ext>
            </a:extLst>
          </p:cNvPr>
          <p:cNvSpPr txBox="1">
            <a:spLocks/>
          </p:cNvSpPr>
          <p:nvPr/>
        </p:nvSpPr>
        <p:spPr>
          <a:xfrm>
            <a:off x="578046" y="12901232"/>
            <a:ext cx="12019565" cy="721120"/>
          </a:xfrm>
          <a:prstGeom prst="rect">
            <a:avLst/>
          </a:prstGeom>
        </p:spPr>
        <p:txBody>
          <a:bodyPr vert="horz" lIns="91440" tIns="45720" rIns="91440" bIns="45720" rtlCol="0" anchor="t">
            <a:no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gn="l">
              <a:lnSpc>
                <a:spcPct val="100000"/>
              </a:lnSpc>
            </a:pPr>
            <a:r>
              <a:rPr lang="en-US" sz="4400" b="1" i="1" dirty="0">
                <a:latin typeface="Lato Black" panose="020F0A02020204030203" pitchFamily="34" charset="0"/>
                <a:ea typeface="Roboto" panose="02000000000000000000" pitchFamily="2" charset="0"/>
                <a:cs typeface="Arial" panose="020B0604020202020204" pitchFamily="34" charset="0"/>
              </a:rPr>
              <a:t>Method</a:t>
            </a:r>
            <a:endParaRPr lang="en-US" sz="4400" dirty="0">
              <a:latin typeface="Lato" panose="020F0502020204030203" pitchFamily="34" charset="0"/>
              <a:ea typeface="Roboto" panose="02000000000000000000" pitchFamily="2" charset="0"/>
              <a:cs typeface="Arial" panose="020B0604020202020204" pitchFamily="34" charset="0"/>
            </a:endParaRPr>
          </a:p>
        </p:txBody>
      </p:sp>
      <p:sp>
        <p:nvSpPr>
          <p:cNvPr id="23" name="Title 4">
            <a:extLst>
              <a:ext uri="{FF2B5EF4-FFF2-40B4-BE49-F238E27FC236}">
                <a16:creationId xmlns:a16="http://schemas.microsoft.com/office/drawing/2014/main" id="{BB2274F0-861F-A342-ABDE-3AFCE7D830DE}"/>
              </a:ext>
            </a:extLst>
          </p:cNvPr>
          <p:cNvSpPr txBox="1">
            <a:spLocks/>
          </p:cNvSpPr>
          <p:nvPr/>
        </p:nvSpPr>
        <p:spPr>
          <a:xfrm>
            <a:off x="16147739" y="21561063"/>
            <a:ext cx="32740777" cy="1491993"/>
          </a:xfrm>
          <a:prstGeom prst="rect">
            <a:avLst/>
          </a:prstGeom>
          <a:noFill/>
        </p:spPr>
        <p:txBody>
          <a:bodyPr vert="horz" lIns="91440" tIns="45720" rIns="91440" bIns="45720" rtlCol="0" anchor="t">
            <a:no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r>
              <a:rPr lang="en-US" sz="8800" dirty="0">
                <a:latin typeface="Calibri" panose="020F0502020204030204" pitchFamily="34" charset="0"/>
                <a:cs typeface="Calibri" panose="020F0502020204030204" pitchFamily="34" charset="0"/>
              </a:rPr>
              <a:t>Parents were </a:t>
            </a:r>
            <a:r>
              <a:rPr lang="en-US" sz="8800" b="1" dirty="0">
                <a:latin typeface="Calibri" panose="020F0502020204030204" pitchFamily="34" charset="0"/>
                <a:cs typeface="Calibri" panose="020F0502020204030204" pitchFamily="34" charset="0"/>
              </a:rPr>
              <a:t>actively involved </a:t>
            </a:r>
            <a:r>
              <a:rPr lang="en-US" sz="8800" dirty="0">
                <a:latin typeface="Calibri" panose="020F0502020204030204" pitchFamily="34" charset="0"/>
                <a:cs typeface="Calibri" panose="020F0502020204030204" pitchFamily="34" charset="0"/>
              </a:rPr>
              <a:t>in preparing their children for school and typically described getting information through informal channels: either from </a:t>
            </a:r>
            <a:r>
              <a:rPr lang="en-US" sz="8800" b="1" dirty="0">
                <a:latin typeface="Calibri" panose="020F0502020204030204" pitchFamily="34" charset="0"/>
                <a:cs typeface="Calibri" panose="020F0502020204030204" pitchFamily="34" charset="0"/>
              </a:rPr>
              <a:t>friends and family </a:t>
            </a:r>
            <a:r>
              <a:rPr lang="en-US" sz="8800" dirty="0">
                <a:latin typeface="Calibri" panose="020F0502020204030204" pitchFamily="34" charset="0"/>
                <a:cs typeface="Calibri" panose="020F0502020204030204" pitchFamily="34" charset="0"/>
              </a:rPr>
              <a:t>or through </a:t>
            </a:r>
            <a:r>
              <a:rPr lang="en-US" sz="8800" b="1" dirty="0">
                <a:latin typeface="Calibri" panose="020F0502020204030204" pitchFamily="34" charset="0"/>
                <a:cs typeface="Calibri" panose="020F0502020204030204" pitchFamily="34" charset="0"/>
              </a:rPr>
              <a:t>experiences with older children. </a:t>
            </a:r>
            <a:r>
              <a:rPr lang="en-US" sz="8800" dirty="0">
                <a:latin typeface="Calibri" panose="020F0502020204030204" pitchFamily="34" charset="0"/>
                <a:cs typeface="Calibri" panose="020F0502020204030204" pitchFamily="34" charset="0"/>
              </a:rPr>
              <a:t>Few received any information from schools.</a:t>
            </a:r>
          </a:p>
        </p:txBody>
      </p:sp>
      <p:sp>
        <p:nvSpPr>
          <p:cNvPr id="11" name="TextBox 10">
            <a:extLst>
              <a:ext uri="{FF2B5EF4-FFF2-40B4-BE49-F238E27FC236}">
                <a16:creationId xmlns:a16="http://schemas.microsoft.com/office/drawing/2014/main" id="{7CC89C9B-3881-7C42-ACDB-BF7AF823D01B}"/>
              </a:ext>
            </a:extLst>
          </p:cNvPr>
          <p:cNvSpPr txBox="1"/>
          <p:nvPr/>
        </p:nvSpPr>
        <p:spPr>
          <a:xfrm>
            <a:off x="578046" y="13616388"/>
            <a:ext cx="14552306" cy="2862322"/>
          </a:xfrm>
          <a:prstGeom prst="rect">
            <a:avLst/>
          </a:prstGeom>
          <a:noFill/>
        </p:spPr>
        <p:txBody>
          <a:bodyPr wrap="square" rtlCol="0">
            <a:spAutoFit/>
          </a:bodyPr>
          <a:lstStyle/>
          <a:p>
            <a:r>
              <a:rPr lang="en-US" sz="3600" dirty="0"/>
              <a:t>Parents participated in semi-structured interviews regarding which skills their children should have before starting kindergarten, how they perceived their role in helping children acquire these skills, how they learned which skills were necessary for success. </a:t>
            </a:r>
          </a:p>
          <a:p>
            <a:endParaRPr lang="en-US" sz="3600" dirty="0"/>
          </a:p>
        </p:txBody>
      </p:sp>
      <p:sp>
        <p:nvSpPr>
          <p:cNvPr id="12" name="Rectangle 11">
            <a:extLst>
              <a:ext uri="{FF2B5EF4-FFF2-40B4-BE49-F238E27FC236}">
                <a16:creationId xmlns:a16="http://schemas.microsoft.com/office/drawing/2014/main" id="{49E5FED8-0663-C248-8110-9CB4546F437E}"/>
              </a:ext>
            </a:extLst>
          </p:cNvPr>
          <p:cNvSpPr/>
          <p:nvPr/>
        </p:nvSpPr>
        <p:spPr>
          <a:xfrm>
            <a:off x="618824" y="10017232"/>
            <a:ext cx="14483524" cy="2862322"/>
          </a:xfrm>
          <a:prstGeom prst="rect">
            <a:avLst/>
          </a:prstGeom>
        </p:spPr>
        <p:txBody>
          <a:bodyPr wrap="square">
            <a:spAutoFit/>
          </a:bodyPr>
          <a:lstStyle/>
          <a:p>
            <a:r>
              <a:rPr lang="en-US" sz="3600" dirty="0">
                <a:latin typeface="Calibri" panose="020F0502020204030204" pitchFamily="34" charset="0"/>
                <a:cs typeface="Calibri" panose="020F0502020204030204" pitchFamily="34" charset="0"/>
              </a:rPr>
              <a:t>Parents are children’s first teachers and it is critical that they understand what children need to be successful in school. Low-income Latinx parents report that one of the main barriers to preparing their children for kindergarten is their limited knowledge of which skills are most important and how to foster them (Peterson et al., 2018). </a:t>
            </a:r>
          </a:p>
        </p:txBody>
      </p:sp>
      <p:sp>
        <p:nvSpPr>
          <p:cNvPr id="19" name="Title 4">
            <a:extLst>
              <a:ext uri="{FF2B5EF4-FFF2-40B4-BE49-F238E27FC236}">
                <a16:creationId xmlns:a16="http://schemas.microsoft.com/office/drawing/2014/main" id="{AC7292F7-0908-D548-941A-9A32BC90A8CE}"/>
              </a:ext>
            </a:extLst>
          </p:cNvPr>
          <p:cNvSpPr txBox="1">
            <a:spLocks/>
          </p:cNvSpPr>
          <p:nvPr/>
        </p:nvSpPr>
        <p:spPr>
          <a:xfrm>
            <a:off x="489082" y="30543884"/>
            <a:ext cx="12019565" cy="721120"/>
          </a:xfrm>
          <a:prstGeom prst="rect">
            <a:avLst/>
          </a:prstGeom>
        </p:spPr>
        <p:txBody>
          <a:bodyPr vert="horz" lIns="91440" tIns="45720" rIns="91440" bIns="45720" rtlCol="0" anchor="t">
            <a:no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gn="l">
              <a:lnSpc>
                <a:spcPct val="100000"/>
              </a:lnSpc>
            </a:pPr>
            <a:r>
              <a:rPr lang="en-US" sz="4400" b="1" i="1" dirty="0">
                <a:latin typeface="Lato Black" panose="020F0A02020204030203" pitchFamily="34" charset="0"/>
                <a:ea typeface="Roboto" panose="02000000000000000000" pitchFamily="2" charset="0"/>
                <a:cs typeface="Arial" panose="020B0604020202020204" pitchFamily="34" charset="0"/>
              </a:rPr>
              <a:t>Implications</a:t>
            </a:r>
            <a:endParaRPr lang="en-US" sz="4400" dirty="0">
              <a:latin typeface="Lato" panose="020F0502020204030203" pitchFamily="34" charset="0"/>
              <a:ea typeface="Roboto" panose="02000000000000000000" pitchFamily="2" charset="0"/>
              <a:cs typeface="Arial" panose="020B0604020202020204" pitchFamily="34" charset="0"/>
            </a:endParaRPr>
          </a:p>
        </p:txBody>
      </p:sp>
      <p:sp>
        <p:nvSpPr>
          <p:cNvPr id="25" name="TextBox 24">
            <a:extLst>
              <a:ext uri="{FF2B5EF4-FFF2-40B4-BE49-F238E27FC236}">
                <a16:creationId xmlns:a16="http://schemas.microsoft.com/office/drawing/2014/main" id="{E7DBDC9D-741D-984F-9B71-25B645E807F9}"/>
              </a:ext>
            </a:extLst>
          </p:cNvPr>
          <p:cNvSpPr txBox="1"/>
          <p:nvPr/>
        </p:nvSpPr>
        <p:spPr>
          <a:xfrm>
            <a:off x="488863" y="31326220"/>
            <a:ext cx="13827911" cy="1200329"/>
          </a:xfrm>
          <a:prstGeom prst="rect">
            <a:avLst/>
          </a:prstGeom>
          <a:noFill/>
        </p:spPr>
        <p:txBody>
          <a:bodyPr wrap="square" rtlCol="0">
            <a:spAutoFit/>
          </a:bodyPr>
          <a:lstStyle/>
          <a:p>
            <a:r>
              <a:rPr lang="en-US" sz="3600" dirty="0"/>
              <a:t>Schools and communities should do more to communicate with Latinx immigrant parents before their children reach the age of five. </a:t>
            </a:r>
          </a:p>
        </p:txBody>
      </p:sp>
      <p:sp>
        <p:nvSpPr>
          <p:cNvPr id="3" name="TextBox 2">
            <a:extLst>
              <a:ext uri="{FF2B5EF4-FFF2-40B4-BE49-F238E27FC236}">
                <a16:creationId xmlns:a16="http://schemas.microsoft.com/office/drawing/2014/main" id="{2C0748F8-876B-A34B-9BAD-FE473781C8A1}"/>
              </a:ext>
            </a:extLst>
          </p:cNvPr>
          <p:cNvSpPr txBox="1"/>
          <p:nvPr/>
        </p:nvSpPr>
        <p:spPr>
          <a:xfrm>
            <a:off x="40958609" y="31377314"/>
            <a:ext cx="5796155" cy="861774"/>
          </a:xfrm>
          <a:prstGeom prst="rect">
            <a:avLst/>
          </a:prstGeom>
          <a:noFill/>
        </p:spPr>
        <p:txBody>
          <a:bodyPr wrap="square" rtlCol="0" anchor="ctr">
            <a:spAutoFit/>
          </a:bodyPr>
          <a:lstStyle/>
          <a:p>
            <a:pPr algn="ctr"/>
            <a:r>
              <a:rPr lang="en-US" sz="5000" b="1" dirty="0">
                <a:latin typeface="Calibri" panose="020F0502020204030204" pitchFamily="34" charset="0"/>
                <a:cs typeface="Calibri" panose="020F0502020204030204" pitchFamily="34" charset="0"/>
              </a:rPr>
              <a:t>@</a:t>
            </a:r>
            <a:r>
              <a:rPr lang="en-US" sz="5000" b="1" dirty="0" err="1">
                <a:latin typeface="Calibri" panose="020F0502020204030204" pitchFamily="34" charset="0"/>
                <a:cs typeface="Calibri" panose="020F0502020204030204" pitchFamily="34" charset="0"/>
              </a:rPr>
              <a:t>CassandraSimons</a:t>
            </a:r>
            <a:endParaRPr lang="en-US" sz="5000" b="1"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FABBD8A3-2D72-5843-A701-EAF6761D5351}"/>
              </a:ext>
            </a:extLst>
          </p:cNvPr>
          <p:cNvSpPr txBox="1"/>
          <p:nvPr/>
        </p:nvSpPr>
        <p:spPr>
          <a:xfrm>
            <a:off x="18457391" y="31314196"/>
            <a:ext cx="5796155" cy="861774"/>
          </a:xfrm>
          <a:prstGeom prst="rect">
            <a:avLst/>
          </a:prstGeom>
          <a:noFill/>
        </p:spPr>
        <p:txBody>
          <a:bodyPr wrap="square" rtlCol="0" anchor="ctr">
            <a:spAutoFit/>
          </a:bodyPr>
          <a:lstStyle/>
          <a:p>
            <a:pPr algn="ctr"/>
            <a:r>
              <a:rPr lang="en-US" sz="5000" b="1" dirty="0">
                <a:latin typeface="Calibri" panose="020F0502020204030204" pitchFamily="34" charset="0"/>
                <a:cs typeface="Calibri" panose="020F0502020204030204" pitchFamily="34" charset="0"/>
              </a:rPr>
              <a:t>csimons1@umd.edu</a:t>
            </a:r>
          </a:p>
        </p:txBody>
      </p:sp>
      <p:pic>
        <p:nvPicPr>
          <p:cNvPr id="8" name="Graphic 7" descr="Email with solid fill">
            <a:extLst>
              <a:ext uri="{FF2B5EF4-FFF2-40B4-BE49-F238E27FC236}">
                <a16:creationId xmlns:a16="http://schemas.microsoft.com/office/drawing/2014/main" id="{A92D6D72-C19C-C245-87DF-395CE48F8B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009335" y="27983331"/>
            <a:ext cx="2692269" cy="2692269"/>
          </a:xfrm>
          <a:prstGeom prst="rect">
            <a:avLst/>
          </a:prstGeom>
        </p:spPr>
      </p:pic>
      <p:pic>
        <p:nvPicPr>
          <p:cNvPr id="1030" name="Picture 6" descr="Twitter logo on black background - Free logo icons">
            <a:extLst>
              <a:ext uri="{FF2B5EF4-FFF2-40B4-BE49-F238E27FC236}">
                <a16:creationId xmlns:a16="http://schemas.microsoft.com/office/drawing/2014/main" id="{CF1AAE75-BAAD-0143-B424-A0664E8B18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66720" y="28105251"/>
            <a:ext cx="2692269" cy="269226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5E080CE8-A1B7-344E-931D-5A152395287E}"/>
              </a:ext>
            </a:extLst>
          </p:cNvPr>
          <p:cNvSpPr txBox="1"/>
          <p:nvPr/>
        </p:nvSpPr>
        <p:spPr>
          <a:xfrm>
            <a:off x="25452693" y="31529639"/>
            <a:ext cx="14452453" cy="646331"/>
          </a:xfrm>
          <a:prstGeom prst="rect">
            <a:avLst/>
          </a:prstGeom>
          <a:noFill/>
        </p:spPr>
        <p:txBody>
          <a:bodyPr wrap="square" rtlCol="0" anchor="ctr">
            <a:spAutoFit/>
          </a:bodyPr>
          <a:lstStyle/>
          <a:p>
            <a:pPr algn="ctr"/>
            <a:r>
              <a:rPr lang="en-US" sz="3600" b="1" dirty="0">
                <a:latin typeface="Calibri" panose="020F0502020204030204" pitchFamily="34" charset="0"/>
                <a:cs typeface="Calibri" panose="020F0502020204030204" pitchFamily="34" charset="0"/>
              </a:rPr>
              <a:t>https://</a:t>
            </a:r>
            <a:r>
              <a:rPr lang="en-US" sz="3600" b="1" dirty="0" err="1">
                <a:latin typeface="Calibri" panose="020F0502020204030204" pitchFamily="34" charset="0"/>
                <a:cs typeface="Calibri" panose="020F0502020204030204" pitchFamily="34" charset="0"/>
              </a:rPr>
              <a:t>www.tandfonline.com</a:t>
            </a:r>
            <a:r>
              <a:rPr lang="en-US" sz="3600" b="1" dirty="0">
                <a:latin typeface="Calibri" panose="020F0502020204030204" pitchFamily="34" charset="0"/>
                <a:cs typeface="Calibri" panose="020F0502020204030204" pitchFamily="34" charset="0"/>
              </a:rPr>
              <a:t>/</a:t>
            </a:r>
            <a:r>
              <a:rPr lang="en-US" sz="3600" b="1" dirty="0" err="1">
                <a:latin typeface="Calibri" panose="020F0502020204030204" pitchFamily="34" charset="0"/>
                <a:cs typeface="Calibri" panose="020F0502020204030204" pitchFamily="34" charset="0"/>
              </a:rPr>
              <a:t>doi</a:t>
            </a:r>
            <a:r>
              <a:rPr lang="en-US" sz="3600" b="1" dirty="0">
                <a:latin typeface="Calibri" panose="020F0502020204030204" pitchFamily="34" charset="0"/>
                <a:cs typeface="Calibri" panose="020F0502020204030204" pitchFamily="34" charset="0"/>
              </a:rPr>
              <a:t>/full/10.1080/10409289.2021.1930747</a:t>
            </a:r>
          </a:p>
        </p:txBody>
      </p:sp>
    </p:spTree>
    <p:extLst>
      <p:ext uri="{BB962C8B-B14F-4D97-AF65-F5344CB8AC3E}">
        <p14:creationId xmlns:p14="http://schemas.microsoft.com/office/powerpoint/2010/main" val="42528457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11257</TotalTime>
  <Words>699</Words>
  <Application>Microsoft Office PowerPoint</Application>
  <PresentationFormat>Custom</PresentationFormat>
  <Paragraphs>201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Lato</vt:lpstr>
      <vt:lpstr>Calibri Light</vt:lpstr>
      <vt:lpstr>Arial</vt:lpstr>
      <vt:lpstr>Times New Roman</vt:lpstr>
      <vt:lpstr>Lato Black</vt:lpstr>
      <vt:lpstr>Calibri</vt:lpstr>
      <vt:lpstr>Office Theme</vt:lpstr>
      <vt:lpstr>Dominican and Salvadoran parents most frequently mentioned the importance of language/literacy &amp; social skills.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Morrison</dc:creator>
  <cp:lastModifiedBy>Susan Sonnenschein</cp:lastModifiedBy>
  <cp:revision>337</cp:revision>
  <dcterms:created xsi:type="dcterms:W3CDTF">2018-09-16T19:13:41Z</dcterms:created>
  <dcterms:modified xsi:type="dcterms:W3CDTF">2021-07-07T00:26:57Z</dcterms:modified>
</cp:coreProperties>
</file>