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handoutMasterIdLst>
    <p:handoutMasterId r:id="rId3"/>
  </p:handoutMasterIdLst>
  <p:sldIdLst>
    <p:sldId id="256" r:id="rId2"/>
  </p:sldIdLst>
  <p:sldSz cx="36576000" cy="27432000"/>
  <p:notesSz cx="6858000" cy="9144000"/>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15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ttany Gay" initials="B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4660"/>
  </p:normalViewPr>
  <p:slideViewPr>
    <p:cSldViewPr snapToGrid="0" showGuides="1">
      <p:cViewPr varScale="1">
        <p:scale>
          <a:sx n="17" d="100"/>
          <a:sy n="17" d="100"/>
        </p:scale>
        <p:origin x="1544" y="44"/>
      </p:cViewPr>
      <p:guideLst>
        <p:guide orient="horz" pos="8640"/>
        <p:guide pos="11520"/>
      </p:guideLst>
    </p:cSldViewPr>
  </p:slideViewPr>
  <p:notesTextViewPr>
    <p:cViewPr>
      <p:scale>
        <a:sx n="1" d="1"/>
        <a:sy n="1" d="1"/>
      </p:scale>
      <p:origin x="0" y="0"/>
    </p:cViewPr>
  </p:notesTextViewPr>
  <p:notesViewPr>
    <p:cSldViewPr snapToGrid="0" showGuides="1">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tylermoore\Documents\URCAD%20Charts%2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localhost\Users\tylermoore\Documents\URCAD%20Charts%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ocalhost\Users\tylermoore\Documents\URCAD%20Charts%2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dk1"/>
                </a:solidFill>
                <a:latin typeface="+mn-lt"/>
                <a:ea typeface="+mn-ea"/>
                <a:cs typeface="+mn-cs"/>
              </a:defRPr>
            </a:pPr>
            <a:r>
              <a:rPr lang="en-US" sz="2400"/>
              <a:t>How Child Learned Necessary Skills</a:t>
            </a:r>
          </a:p>
        </c:rich>
      </c:tx>
      <c:layout>
        <c:manualLayout>
          <c:xMode val="edge"/>
          <c:yMode val="edge"/>
          <c:x val="0.232069335083115"/>
          <c:y val="5.2875051802735197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dk1"/>
              </a:solidFill>
              <a:latin typeface="+mn-lt"/>
              <a:ea typeface="+mn-ea"/>
              <a:cs typeface="+mn-cs"/>
            </a:defRPr>
          </a:pPr>
          <a:endParaRPr lang="en-US"/>
        </a:p>
      </c:txPr>
    </c:title>
    <c:autoTitleDeleted val="0"/>
    <c:plotArea>
      <c:layout/>
      <c:barChart>
        <c:barDir val="col"/>
        <c:grouping val="clustered"/>
        <c:varyColors val="0"/>
        <c:ser>
          <c:idx val="0"/>
          <c:order val="0"/>
          <c:tx>
            <c:strRef>
              <c:f>Sheet1!$C$15</c:f>
              <c:strCache>
                <c:ptCount val="1"/>
                <c:pt idx="0">
                  <c:v>Dominican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Sheet1!$B$16:$B$20</c:f>
              <c:strCache>
                <c:ptCount val="5"/>
                <c:pt idx="0">
                  <c:v>Teacher </c:v>
                </c:pt>
                <c:pt idx="1">
                  <c:v>Parent </c:v>
                </c:pt>
                <c:pt idx="2">
                  <c:v>Natural growth </c:v>
                </c:pt>
                <c:pt idx="3">
                  <c:v>Peers or siblings </c:v>
                </c:pt>
                <c:pt idx="4">
                  <c:v>Not mentioned </c:v>
                </c:pt>
              </c:strCache>
            </c:strRef>
          </c:cat>
          <c:val>
            <c:numRef>
              <c:f>Sheet1!$C$16:$C$20</c:f>
              <c:numCache>
                <c:formatCode>General</c:formatCode>
                <c:ptCount val="5"/>
                <c:pt idx="0">
                  <c:v>11</c:v>
                </c:pt>
                <c:pt idx="1">
                  <c:v>16</c:v>
                </c:pt>
                <c:pt idx="2">
                  <c:v>2</c:v>
                </c:pt>
                <c:pt idx="3">
                  <c:v>11</c:v>
                </c:pt>
                <c:pt idx="4">
                  <c:v>3</c:v>
                </c:pt>
              </c:numCache>
            </c:numRef>
          </c:val>
          <c:extLst>
            <c:ext xmlns:c16="http://schemas.microsoft.com/office/drawing/2014/chart" uri="{C3380CC4-5D6E-409C-BE32-E72D297353CC}">
              <c16:uniqueId val="{00000000-728F-4A9F-944F-4860AFAA4CCC}"/>
            </c:ext>
          </c:extLst>
        </c:ser>
        <c:ser>
          <c:idx val="1"/>
          <c:order val="1"/>
          <c:tx>
            <c:strRef>
              <c:f>Sheet1!$D$15</c:f>
              <c:strCache>
                <c:ptCount val="1"/>
                <c:pt idx="0">
                  <c:v>Salvadoran  </c:v>
                </c:pt>
              </c:strCache>
            </c:strRef>
          </c:tx>
          <c:spPr>
            <a:solidFill>
              <a:schemeClr val="accent2"/>
            </a:solidFill>
            <a:ln>
              <a:noFill/>
            </a:ln>
            <a:effectLst/>
          </c:spPr>
          <c:invertIfNegative val="0"/>
          <c:dLbls>
            <c:dLbl>
              <c:idx val="1"/>
              <c:tx>
                <c:rich>
                  <a:bodyPr/>
                  <a:lstStyle/>
                  <a:p>
                    <a:fld id="{6B0950E4-CAB1-6540-82CF-EE2F34C41EA6}" type="VALUE">
                      <a:rPr lang="cs-CZ"/>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28F-4A9F-944F-4860AFAA4CCC}"/>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Sheet1!$B$16:$B$20</c:f>
              <c:strCache>
                <c:ptCount val="5"/>
                <c:pt idx="0">
                  <c:v>Teacher </c:v>
                </c:pt>
                <c:pt idx="1">
                  <c:v>Parent </c:v>
                </c:pt>
                <c:pt idx="2">
                  <c:v>Natural growth </c:v>
                </c:pt>
                <c:pt idx="3">
                  <c:v>Peers or siblings </c:v>
                </c:pt>
                <c:pt idx="4">
                  <c:v>Not mentioned </c:v>
                </c:pt>
              </c:strCache>
            </c:strRef>
          </c:cat>
          <c:val>
            <c:numRef>
              <c:f>Sheet1!$D$16:$D$20</c:f>
              <c:numCache>
                <c:formatCode>General</c:formatCode>
                <c:ptCount val="5"/>
                <c:pt idx="0">
                  <c:v>9</c:v>
                </c:pt>
                <c:pt idx="1">
                  <c:v>21</c:v>
                </c:pt>
                <c:pt idx="2">
                  <c:v>4</c:v>
                </c:pt>
                <c:pt idx="3">
                  <c:v>9</c:v>
                </c:pt>
                <c:pt idx="4">
                  <c:v>2</c:v>
                </c:pt>
              </c:numCache>
            </c:numRef>
          </c:val>
          <c:extLst>
            <c:ext xmlns:c16="http://schemas.microsoft.com/office/drawing/2014/chart" uri="{C3380CC4-5D6E-409C-BE32-E72D297353CC}">
              <c16:uniqueId val="{00000002-728F-4A9F-944F-4860AFAA4CCC}"/>
            </c:ext>
          </c:extLst>
        </c:ser>
        <c:dLbls>
          <c:dLblPos val="outEnd"/>
          <c:showLegendKey val="0"/>
          <c:showVal val="1"/>
          <c:showCatName val="0"/>
          <c:showSerName val="0"/>
          <c:showPercent val="0"/>
          <c:showBubbleSize val="0"/>
        </c:dLbls>
        <c:gapWidth val="219"/>
        <c:overlap val="-27"/>
        <c:axId val="-513426688"/>
        <c:axId val="-512875936"/>
      </c:barChart>
      <c:catAx>
        <c:axId val="-5134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crossAx val="-512875936"/>
        <c:crosses val="autoZero"/>
        <c:auto val="1"/>
        <c:lblAlgn val="ctr"/>
        <c:lblOffset val="100"/>
        <c:noMultiLvlLbl val="0"/>
      </c:catAx>
      <c:valAx>
        <c:axId val="-512875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crossAx val="-51342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dk1"/>
                </a:solidFill>
                <a:latin typeface="+mn-lt"/>
                <a:ea typeface="+mn-ea"/>
                <a:cs typeface="+mn-cs"/>
              </a:defRPr>
            </a:pPr>
            <a:r>
              <a:rPr lang="en-US" sz="2400" dirty="0"/>
              <a:t>Necessary skills Mentioned by Parents </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dk1"/>
              </a:solidFill>
              <a:latin typeface="+mn-lt"/>
              <a:ea typeface="+mn-ea"/>
              <a:cs typeface="+mn-cs"/>
            </a:defRPr>
          </a:pPr>
          <a:endParaRPr lang="en-US"/>
        </a:p>
      </c:txPr>
    </c:title>
    <c:autoTitleDeleted val="0"/>
    <c:plotArea>
      <c:layout/>
      <c:barChart>
        <c:barDir val="col"/>
        <c:grouping val="clustered"/>
        <c:varyColors val="0"/>
        <c:ser>
          <c:idx val="0"/>
          <c:order val="0"/>
          <c:tx>
            <c:strRef>
              <c:f>Sheet1!$C$27</c:f>
              <c:strCache>
                <c:ptCount val="1"/>
                <c:pt idx="0">
                  <c:v>Dominican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Sheet1!$B$28:$B$31</c:f>
              <c:strCache>
                <c:ptCount val="4"/>
                <c:pt idx="0">
                  <c:v>Social </c:v>
                </c:pt>
                <c:pt idx="1">
                  <c:v>Language </c:v>
                </c:pt>
                <c:pt idx="2">
                  <c:v>Math </c:v>
                </c:pt>
                <c:pt idx="3">
                  <c:v>Physcial well-being </c:v>
                </c:pt>
              </c:strCache>
            </c:strRef>
          </c:cat>
          <c:val>
            <c:numRef>
              <c:f>Sheet1!$C$28:$C$31</c:f>
              <c:numCache>
                <c:formatCode>General</c:formatCode>
                <c:ptCount val="4"/>
                <c:pt idx="0">
                  <c:v>17</c:v>
                </c:pt>
                <c:pt idx="1">
                  <c:v>15</c:v>
                </c:pt>
                <c:pt idx="2">
                  <c:v>13</c:v>
                </c:pt>
                <c:pt idx="3">
                  <c:v>6</c:v>
                </c:pt>
              </c:numCache>
            </c:numRef>
          </c:val>
          <c:extLst>
            <c:ext xmlns:c16="http://schemas.microsoft.com/office/drawing/2014/chart" uri="{C3380CC4-5D6E-409C-BE32-E72D297353CC}">
              <c16:uniqueId val="{00000000-65B0-4330-92C5-B200DF8759E0}"/>
            </c:ext>
          </c:extLst>
        </c:ser>
        <c:ser>
          <c:idx val="1"/>
          <c:order val="1"/>
          <c:tx>
            <c:strRef>
              <c:f>Sheet1!$D$27</c:f>
              <c:strCache>
                <c:ptCount val="1"/>
                <c:pt idx="0">
                  <c:v>Salvadoran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Sheet1!$B$28:$B$31</c:f>
              <c:strCache>
                <c:ptCount val="4"/>
                <c:pt idx="0">
                  <c:v>Social </c:v>
                </c:pt>
                <c:pt idx="1">
                  <c:v>Language </c:v>
                </c:pt>
                <c:pt idx="2">
                  <c:v>Math </c:v>
                </c:pt>
                <c:pt idx="3">
                  <c:v>Physcial well-being </c:v>
                </c:pt>
              </c:strCache>
            </c:strRef>
          </c:cat>
          <c:val>
            <c:numRef>
              <c:f>Sheet1!$D$28:$D$31</c:f>
              <c:numCache>
                <c:formatCode>General</c:formatCode>
                <c:ptCount val="4"/>
                <c:pt idx="0">
                  <c:v>19</c:v>
                </c:pt>
                <c:pt idx="1">
                  <c:v>19</c:v>
                </c:pt>
                <c:pt idx="2">
                  <c:v>11</c:v>
                </c:pt>
                <c:pt idx="3">
                  <c:v>10</c:v>
                </c:pt>
              </c:numCache>
            </c:numRef>
          </c:val>
          <c:extLst>
            <c:ext xmlns:c16="http://schemas.microsoft.com/office/drawing/2014/chart" uri="{C3380CC4-5D6E-409C-BE32-E72D297353CC}">
              <c16:uniqueId val="{00000001-65B0-4330-92C5-B200DF8759E0}"/>
            </c:ext>
          </c:extLst>
        </c:ser>
        <c:dLbls>
          <c:dLblPos val="outEnd"/>
          <c:showLegendKey val="0"/>
          <c:showVal val="1"/>
          <c:showCatName val="0"/>
          <c:showSerName val="0"/>
          <c:showPercent val="0"/>
          <c:showBubbleSize val="0"/>
        </c:dLbls>
        <c:gapWidth val="219"/>
        <c:overlap val="-27"/>
        <c:axId val="-458761216"/>
        <c:axId val="-470478432"/>
      </c:barChart>
      <c:catAx>
        <c:axId val="-45876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crossAx val="-470478432"/>
        <c:crosses val="autoZero"/>
        <c:auto val="1"/>
        <c:lblAlgn val="ctr"/>
        <c:lblOffset val="100"/>
        <c:noMultiLvlLbl val="0"/>
      </c:catAx>
      <c:valAx>
        <c:axId val="-470478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crossAx val="-458761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dk1"/>
                </a:solidFill>
                <a:latin typeface="+mn-lt"/>
                <a:ea typeface="+mn-ea"/>
                <a:cs typeface="+mn-cs"/>
              </a:defRPr>
            </a:pPr>
            <a:r>
              <a:rPr lang="en-US" sz="2400"/>
              <a:t>Parent's Role in Teaching</a:t>
            </a:r>
            <a:r>
              <a:rPr lang="en-US" sz="2400" baseline="0"/>
              <a:t> Necessary Skills</a:t>
            </a:r>
            <a:endParaRPr lang="en-US"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dk1"/>
              </a:solidFill>
              <a:latin typeface="+mn-lt"/>
              <a:ea typeface="+mn-ea"/>
              <a:cs typeface="+mn-cs"/>
            </a:defRPr>
          </a:pPr>
          <a:endParaRPr lang="en-US"/>
        </a:p>
      </c:txPr>
    </c:title>
    <c:autoTitleDeleted val="0"/>
    <c:plotArea>
      <c:layout/>
      <c:barChart>
        <c:barDir val="col"/>
        <c:grouping val="clustered"/>
        <c:varyColors val="0"/>
        <c:ser>
          <c:idx val="0"/>
          <c:order val="0"/>
          <c:tx>
            <c:strRef>
              <c:f>Sheet1!$C$4</c:f>
              <c:strCache>
                <c:ptCount val="1"/>
                <c:pt idx="0">
                  <c:v>Dominican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Sheet1!$B$5:$B$8</c:f>
              <c:strCache>
                <c:ptCount val="4"/>
                <c:pt idx="0">
                  <c:v>Active </c:v>
                </c:pt>
                <c:pt idx="1">
                  <c:v>Facilitator </c:v>
                </c:pt>
                <c:pt idx="2">
                  <c:v>Role Model </c:v>
                </c:pt>
                <c:pt idx="3">
                  <c:v>Uninvolved </c:v>
                </c:pt>
              </c:strCache>
            </c:strRef>
          </c:cat>
          <c:val>
            <c:numRef>
              <c:f>Sheet1!$C$5:$C$8</c:f>
              <c:numCache>
                <c:formatCode>General</c:formatCode>
                <c:ptCount val="4"/>
                <c:pt idx="0">
                  <c:v>13</c:v>
                </c:pt>
                <c:pt idx="1">
                  <c:v>8</c:v>
                </c:pt>
                <c:pt idx="2">
                  <c:v>3</c:v>
                </c:pt>
                <c:pt idx="3">
                  <c:v>3</c:v>
                </c:pt>
              </c:numCache>
            </c:numRef>
          </c:val>
          <c:extLst>
            <c:ext xmlns:c16="http://schemas.microsoft.com/office/drawing/2014/chart" uri="{C3380CC4-5D6E-409C-BE32-E72D297353CC}">
              <c16:uniqueId val="{00000000-493A-4291-BAAE-F07222D5B0BF}"/>
            </c:ext>
          </c:extLst>
        </c:ser>
        <c:ser>
          <c:idx val="1"/>
          <c:order val="1"/>
          <c:tx>
            <c:strRef>
              <c:f>Sheet1!$D$4</c:f>
              <c:strCache>
                <c:ptCount val="1"/>
                <c:pt idx="0">
                  <c:v>Salvadoran</c:v>
                </c:pt>
              </c:strCache>
            </c:strRef>
          </c:tx>
          <c:spPr>
            <a:solidFill>
              <a:schemeClr val="accent2"/>
            </a:solidFill>
            <a:ln>
              <a:noFill/>
            </a:ln>
            <a:effectLst/>
          </c:spPr>
          <c:invertIfNegative val="0"/>
          <c:dLbls>
            <c:dLbl>
              <c:idx val="0"/>
              <c:tx>
                <c:rich>
                  <a:bodyPr/>
                  <a:lstStyle/>
                  <a:p>
                    <a:fld id="{FABD9221-DC70-CD4F-A2FB-149F0D233F16}" type="VALUE">
                      <a:rPr lang="en-US"/>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3A-4291-BAAE-F07222D5B0BF}"/>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Sheet1!$B$5:$B$8</c:f>
              <c:strCache>
                <c:ptCount val="4"/>
                <c:pt idx="0">
                  <c:v>Active </c:v>
                </c:pt>
                <c:pt idx="1">
                  <c:v>Facilitator </c:v>
                </c:pt>
                <c:pt idx="2">
                  <c:v>Role Model </c:v>
                </c:pt>
                <c:pt idx="3">
                  <c:v>Uninvolved </c:v>
                </c:pt>
              </c:strCache>
            </c:strRef>
          </c:cat>
          <c:val>
            <c:numRef>
              <c:f>Sheet1!$D$5:$D$8</c:f>
              <c:numCache>
                <c:formatCode>General</c:formatCode>
                <c:ptCount val="4"/>
                <c:pt idx="0">
                  <c:v>19</c:v>
                </c:pt>
                <c:pt idx="1">
                  <c:v>6</c:v>
                </c:pt>
                <c:pt idx="2">
                  <c:v>2</c:v>
                </c:pt>
                <c:pt idx="3">
                  <c:v>1</c:v>
                </c:pt>
              </c:numCache>
            </c:numRef>
          </c:val>
          <c:extLst>
            <c:ext xmlns:c16="http://schemas.microsoft.com/office/drawing/2014/chart" uri="{C3380CC4-5D6E-409C-BE32-E72D297353CC}">
              <c16:uniqueId val="{00000002-493A-4291-BAAE-F07222D5B0BF}"/>
            </c:ext>
          </c:extLst>
        </c:ser>
        <c:dLbls>
          <c:dLblPos val="outEnd"/>
          <c:showLegendKey val="0"/>
          <c:showVal val="1"/>
          <c:showCatName val="0"/>
          <c:showSerName val="0"/>
          <c:showPercent val="0"/>
          <c:showBubbleSize val="0"/>
        </c:dLbls>
        <c:gapWidth val="219"/>
        <c:overlap val="-27"/>
        <c:axId val="-456307440"/>
        <c:axId val="-456303536"/>
      </c:barChart>
      <c:catAx>
        <c:axId val="-45630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crossAx val="-456303536"/>
        <c:crosses val="autoZero"/>
        <c:auto val="1"/>
        <c:lblAlgn val="ctr"/>
        <c:lblOffset val="100"/>
        <c:noMultiLvlLbl val="0"/>
      </c:catAx>
      <c:valAx>
        <c:axId val="-45630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crossAx val="-456307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0.39455</cdr:x>
      <cdr:y>0.19571</cdr:y>
    </cdr:from>
    <cdr:to>
      <cdr:x>0.42987</cdr:x>
      <cdr:y>0.26225</cdr:y>
    </cdr:to>
    <cdr:sp macro="" textlink="">
      <cdr:nvSpPr>
        <cdr:cNvPr id="4" name="5-Point Star 3"/>
        <cdr:cNvSpPr/>
      </cdr:nvSpPr>
      <cdr:spPr>
        <a:xfrm xmlns:a="http://schemas.openxmlformats.org/drawingml/2006/main">
          <a:off x="3670193" y="1034990"/>
          <a:ext cx="328515" cy="351884"/>
        </a:xfrm>
        <a:prstGeom xmlns:a="http://schemas.openxmlformats.org/drawingml/2006/main" prst="star5">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0.2664</cdr:x>
      <cdr:y>0.1625</cdr:y>
    </cdr:from>
    <cdr:to>
      <cdr:x>0.30675</cdr:x>
      <cdr:y>0.21965</cdr:y>
    </cdr:to>
    <cdr:sp macro="" textlink="">
      <cdr:nvSpPr>
        <cdr:cNvPr id="2" name="5-Point Star 1"/>
        <cdr:cNvSpPr/>
      </cdr:nvSpPr>
      <cdr:spPr>
        <a:xfrm xmlns:a="http://schemas.openxmlformats.org/drawingml/2006/main">
          <a:off x="1991196" y="735737"/>
          <a:ext cx="301554" cy="258744"/>
        </a:xfrm>
        <a:prstGeom xmlns:a="http://schemas.openxmlformats.org/drawingml/2006/main" prst="star5">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8B924F-76F7-4CD6-9EA9-1B03B8A3633F}" type="datetimeFigureOut">
              <a:rPr lang="en-US" smtClean="0"/>
              <a:t>4/21/2020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E795B-5215-47B8-A549-DF05080F50D8}" type="slidenum">
              <a:rPr lang="en-US" smtClean="0"/>
              <a:t>‹#›</a:t>
            </a:fld>
            <a:endParaRPr lang="en-US"/>
          </a:p>
        </p:txBody>
      </p:sp>
    </p:spTree>
    <p:extLst>
      <p:ext uri="{BB962C8B-B14F-4D97-AF65-F5344CB8AC3E}">
        <p14:creationId xmlns:p14="http://schemas.microsoft.com/office/powerpoint/2010/main" val="8397876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4489452"/>
            <a:ext cx="27432000" cy="9550400"/>
          </a:xfrm>
        </p:spPr>
        <p:txBody>
          <a:bodyPr anchor="b"/>
          <a:lstStyle>
            <a:lvl1pPr algn="ctr">
              <a:defRPr sz="18000"/>
            </a:lvl1pPr>
          </a:lstStyle>
          <a:p>
            <a:r>
              <a:rPr lang="en-US"/>
              <a:t>Click to edit Master title style</a:t>
            </a:r>
          </a:p>
        </p:txBody>
      </p:sp>
      <p:sp>
        <p:nvSpPr>
          <p:cNvPr id="3" name="Subtitle 2"/>
          <p:cNvSpPr>
            <a:spLocks noGrp="1"/>
          </p:cNvSpPr>
          <p:nvPr>
            <p:ph type="subTitle" idx="1"/>
          </p:nvPr>
        </p:nvSpPr>
        <p:spPr>
          <a:xfrm>
            <a:off x="4572000" y="14408152"/>
            <a:ext cx="27432000" cy="6623048"/>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0" y="1460500"/>
            <a:ext cx="7886700" cy="232473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14600" y="1460500"/>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0" y="6838954"/>
            <a:ext cx="31546800" cy="11410948"/>
          </a:xfrm>
        </p:spPr>
        <p:txBody>
          <a:bodyPr anchor="b"/>
          <a:lstStyle>
            <a:lvl1pPr>
              <a:defRPr sz="18000"/>
            </a:lvl1pPr>
          </a:lstStyle>
          <a:p>
            <a:r>
              <a:rPr lang="en-US"/>
              <a:t>Click to edit Master title style</a:t>
            </a:r>
          </a:p>
        </p:txBody>
      </p:sp>
      <p:sp>
        <p:nvSpPr>
          <p:cNvPr id="3" name="Text Placeholder 2"/>
          <p:cNvSpPr>
            <a:spLocks noGrp="1"/>
          </p:cNvSpPr>
          <p:nvPr>
            <p:ph type="body" idx="1"/>
          </p:nvPr>
        </p:nvSpPr>
        <p:spPr>
          <a:xfrm>
            <a:off x="2495550" y="18357854"/>
            <a:ext cx="31546800" cy="6000748"/>
          </a:xfrm>
        </p:spPr>
        <p:txBody>
          <a:bodyPr/>
          <a:lstStyle>
            <a:lvl1pPr marL="0" indent="0">
              <a:buNone/>
              <a:defRPr sz="7200">
                <a:solidFill>
                  <a:schemeClr val="tx1">
                    <a:tint val="7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2"/>
            <a:ext cx="31546800" cy="5302252"/>
          </a:xfrm>
        </p:spPr>
        <p:txBody>
          <a:bodyPr/>
          <a:lstStyle/>
          <a:p>
            <a:r>
              <a:rPr lang="en-US"/>
              <a:t>Click to edit Master title style</a:t>
            </a:r>
          </a:p>
        </p:txBody>
      </p:sp>
      <p:sp>
        <p:nvSpPr>
          <p:cNvPr id="3" name="Text Placeholder 2"/>
          <p:cNvSpPr>
            <a:spLocks noGrp="1"/>
          </p:cNvSpPr>
          <p:nvPr>
            <p:ph type="body" idx="1"/>
          </p:nvPr>
        </p:nvSpPr>
        <p:spPr>
          <a:xfrm>
            <a:off x="2519366" y="6724652"/>
            <a:ext cx="15473361"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4" name="Content Placeholder 3"/>
          <p:cNvSpPr>
            <a:spLocks noGrp="1"/>
          </p:cNvSpPr>
          <p:nvPr>
            <p:ph sz="half" idx="2"/>
          </p:nvPr>
        </p:nvSpPr>
        <p:spPr>
          <a:xfrm>
            <a:off x="2519366" y="10020300"/>
            <a:ext cx="15473361"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16600" y="6724652"/>
            <a:ext cx="15549564"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6" name="Content Placeholder 5"/>
          <p:cNvSpPr>
            <a:spLocks noGrp="1"/>
          </p:cNvSpPr>
          <p:nvPr>
            <p:ph sz="quarter" idx="4"/>
          </p:nvPr>
        </p:nvSpPr>
        <p:spPr>
          <a:xfrm>
            <a:off x="18516600"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Content Placeholder 2"/>
          <p:cNvSpPr>
            <a:spLocks noGrp="1"/>
          </p:cNvSpPr>
          <p:nvPr>
            <p:ph idx="1"/>
          </p:nvPr>
        </p:nvSpPr>
        <p:spPr>
          <a:xfrm>
            <a:off x="15549564" y="3949702"/>
            <a:ext cx="18516600" cy="19494500"/>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Picture Placeholder 2"/>
          <p:cNvSpPr>
            <a:spLocks noGrp="1"/>
          </p:cNvSpPr>
          <p:nvPr>
            <p:ph type="pic" idx="1"/>
          </p:nvPr>
        </p:nvSpPr>
        <p:spPr>
          <a:xfrm>
            <a:off x="15549564" y="3949702"/>
            <a:ext cx="18516600" cy="19494500"/>
          </a:xfrm>
        </p:spPr>
        <p:txBody>
          <a:bodyPr/>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endParaRPr lang="en-US"/>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2"/>
            <a:ext cx="31546800" cy="53022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4600" y="25425402"/>
            <a:ext cx="8229600" cy="1460500"/>
          </a:xfrm>
          <a:prstGeom prst="rect">
            <a:avLst/>
          </a:prstGeom>
        </p:spPr>
        <p:txBody>
          <a:bodyPr vert="horz" lIns="91440" tIns="45720" rIns="91440" bIns="45720" rtlCol="0" anchor="ctr"/>
          <a:lstStyle>
            <a:lvl1pPr algn="l">
              <a:defRPr sz="3600">
                <a:solidFill>
                  <a:schemeClr val="tx1">
                    <a:tint val="75000"/>
                  </a:schemeClr>
                </a:solidFill>
              </a:defRPr>
            </a:lvl1pPr>
          </a:lstStyle>
          <a:p>
            <a:fld id="{48A87A34-81AB-432B-8DAE-1953F412C126}" type="datetimeFigureOut">
              <a:rPr lang="en-US" smtClean="0"/>
              <a:pPr/>
              <a:t>4/21/2020</a:t>
            </a:fld>
            <a:endParaRPr lang="en-US" dirty="0"/>
          </a:p>
        </p:txBody>
      </p:sp>
      <p:sp>
        <p:nvSpPr>
          <p:cNvPr id="5" name="Footer Placeholder 4"/>
          <p:cNvSpPr>
            <a:spLocks noGrp="1"/>
          </p:cNvSpPr>
          <p:nvPr>
            <p:ph type="ftr" sz="quarter" idx="3"/>
          </p:nvPr>
        </p:nvSpPr>
        <p:spPr>
          <a:xfrm>
            <a:off x="12115800" y="25425402"/>
            <a:ext cx="12344400" cy="1460500"/>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831800" y="25425402"/>
            <a:ext cx="8229600" cy="1460500"/>
          </a:xfrm>
          <a:prstGeom prst="rect">
            <a:avLst/>
          </a:prstGeom>
        </p:spPr>
        <p:txBody>
          <a:bodyPr vert="horz" lIns="91440" tIns="45720" rIns="91440" bIns="45720" rtlCol="0" anchor="ctr"/>
          <a:lstStyle>
            <a:lvl1pPr algn="r">
              <a:defRPr sz="3600">
                <a:solidFill>
                  <a:schemeClr val="tx1">
                    <a:tint val="75000"/>
                  </a:schemeClr>
                </a:solidFill>
              </a:defRPr>
            </a:lvl1pPr>
          </a:lstStyle>
          <a:p>
            <a:fld id="{6D22F896-40B5-4ADD-8801-0D06FADFA095}" type="slidenum">
              <a:rPr lang="en-US" smtClean="0"/>
              <a:pPr/>
              <a:t>‹#›</a:t>
            </a:fld>
            <a:endParaRPr lang="en-US" dirty="0"/>
          </a:p>
        </p:txBody>
      </p:sp>
      <p:pic>
        <p:nvPicPr>
          <p:cNvPr id="7" name="Picture 6" descr="MD-flag-background-ppt.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5153746"/>
            <a:ext cx="36599518" cy="2301773"/>
          </a:xfrm>
          <a:prstGeom prst="rect">
            <a:avLst/>
          </a:prstGeom>
        </p:spPr>
      </p:pic>
      <p:sp>
        <p:nvSpPr>
          <p:cNvPr id="8" name="TextBox 7"/>
          <p:cNvSpPr txBox="1"/>
          <p:nvPr userDrawn="1"/>
        </p:nvSpPr>
        <p:spPr>
          <a:xfrm>
            <a:off x="25634360" y="25721706"/>
            <a:ext cx="5973513" cy="1015663"/>
          </a:xfrm>
          <a:prstGeom prst="rect">
            <a:avLst/>
          </a:prstGeom>
          <a:noFill/>
        </p:spPr>
        <p:txBody>
          <a:bodyPr wrap="square" rtlCol="0">
            <a:spAutoFit/>
          </a:bodyPr>
          <a:lstStyle/>
          <a:p>
            <a:r>
              <a:rPr lang="en-US" sz="6000" b="1" dirty="0">
                <a:solidFill>
                  <a:schemeClr val="bg1"/>
                </a:solidFill>
              </a:rPr>
              <a:t>April 22, 2020</a:t>
            </a:r>
          </a:p>
        </p:txBody>
      </p:sp>
      <p:pic>
        <p:nvPicPr>
          <p:cNvPr id="9" name="Picture 8" descr="UMBC-primary-logo-CMYK-on-black.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987565" y="25454926"/>
            <a:ext cx="6808077" cy="1568430"/>
          </a:xfrm>
          <a:prstGeom prst="rect">
            <a:avLst/>
          </a:prstGeom>
        </p:spPr>
      </p:pic>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1164871" y="23583270"/>
            <a:ext cx="3547872" cy="3543258"/>
          </a:xfrm>
          <a:prstGeom prst="rect">
            <a:avLst/>
          </a:prstGeom>
        </p:spPr>
      </p:pic>
    </p:spTree>
    <p:extLst>
      <p:ext uri="{BB962C8B-B14F-4D97-AF65-F5344CB8AC3E}">
        <p14:creationId xmlns:p14="http://schemas.microsoft.com/office/powerpoint/2010/main" val="88689452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84E780-DE38-4A1A-9210-30D4B4AA3010}"/>
              </a:ext>
            </a:extLst>
          </p:cNvPr>
          <p:cNvSpPr txBox="1"/>
          <p:nvPr/>
        </p:nvSpPr>
        <p:spPr>
          <a:xfrm>
            <a:off x="2514600" y="769765"/>
            <a:ext cx="31546800" cy="2308324"/>
          </a:xfrm>
          <a:prstGeom prst="rect">
            <a:avLst/>
          </a:prstGeom>
          <a:noFill/>
        </p:spPr>
        <p:txBody>
          <a:bodyPr wrap="square" rtlCol="0">
            <a:spAutoFit/>
          </a:bodyPr>
          <a:lstStyle/>
          <a:p>
            <a:pPr algn="ctr"/>
            <a:r>
              <a:rPr lang="en-US" dirty="0"/>
              <a:t>Which School Readiness Skills Do Immigrant </a:t>
            </a:r>
            <a:r>
              <a:rPr lang="en-US" dirty="0" err="1"/>
              <a:t>Latinx</a:t>
            </a:r>
            <a:r>
              <a:rPr lang="en-US" dirty="0"/>
              <a:t> Parents Value and How Do They Think These Skills Are Learned? </a:t>
            </a:r>
          </a:p>
        </p:txBody>
      </p:sp>
      <p:sp>
        <p:nvSpPr>
          <p:cNvPr id="5" name="TextBox 4">
            <a:extLst>
              <a:ext uri="{FF2B5EF4-FFF2-40B4-BE49-F238E27FC236}">
                <a16:creationId xmlns:a16="http://schemas.microsoft.com/office/drawing/2014/main" id="{6A76A8C1-AF9A-4051-8D9B-B647221DF4E3}"/>
              </a:ext>
            </a:extLst>
          </p:cNvPr>
          <p:cNvSpPr txBox="1"/>
          <p:nvPr/>
        </p:nvSpPr>
        <p:spPr>
          <a:xfrm>
            <a:off x="2514600" y="2999696"/>
            <a:ext cx="32181800" cy="1600438"/>
          </a:xfrm>
          <a:prstGeom prst="rect">
            <a:avLst/>
          </a:prstGeom>
          <a:noFill/>
        </p:spPr>
        <p:txBody>
          <a:bodyPr wrap="square" rtlCol="0">
            <a:spAutoFit/>
          </a:bodyPr>
          <a:lstStyle/>
          <a:p>
            <a:pPr algn="ctr"/>
            <a:r>
              <a:rPr lang="en-US" sz="5400" dirty="0"/>
              <a:t>Tyler Moore, Megan Rowan, Brittany Gay, Amber Brock, Susan </a:t>
            </a:r>
            <a:r>
              <a:rPr lang="en-US" sz="5400" dirty="0" err="1"/>
              <a:t>Sonnenschein</a:t>
            </a:r>
            <a:r>
              <a:rPr lang="en-US" sz="5400" dirty="0"/>
              <a:t> </a:t>
            </a:r>
          </a:p>
          <a:p>
            <a:pPr algn="ctr"/>
            <a:r>
              <a:rPr lang="en-US" sz="4400" dirty="0"/>
              <a:t>University of Maryland, Baltimore County</a:t>
            </a:r>
          </a:p>
        </p:txBody>
      </p:sp>
      <p:sp>
        <p:nvSpPr>
          <p:cNvPr id="6" name="TextBox 5">
            <a:extLst>
              <a:ext uri="{FF2B5EF4-FFF2-40B4-BE49-F238E27FC236}">
                <a16:creationId xmlns:a16="http://schemas.microsoft.com/office/drawing/2014/main" id="{0004A1E0-B821-4587-A250-BD11D34E8F98}"/>
              </a:ext>
            </a:extLst>
          </p:cNvPr>
          <p:cNvSpPr txBox="1">
            <a:spLocks/>
          </p:cNvSpPr>
          <p:nvPr/>
        </p:nvSpPr>
        <p:spPr>
          <a:xfrm>
            <a:off x="12553403" y="5835584"/>
            <a:ext cx="11237976" cy="21298138"/>
          </a:xfrm>
          <a:prstGeom prst="rect">
            <a:avLst/>
          </a:prstGeom>
          <a:noFill/>
          <a:ln>
            <a:noFill/>
          </a:ln>
        </p:spPr>
        <p:txBody>
          <a:bodyPr wrap="square" rtlCol="0">
            <a:spAutoFit/>
          </a:bodyPr>
          <a:lstStyle/>
          <a:p>
            <a:pPr algn="ctr"/>
            <a:r>
              <a:rPr lang="en-US" sz="3600" b="1" u="sng" dirty="0"/>
              <a:t>Results</a:t>
            </a:r>
          </a:p>
          <a:p>
            <a:pPr algn="ctr"/>
            <a:r>
              <a:rPr lang="en-US" sz="2800" b="1" dirty="0">
                <a:solidFill>
                  <a:schemeClr val="accent1">
                    <a:lumMod val="75000"/>
                  </a:schemeClr>
                </a:solidFill>
              </a:rPr>
              <a:t>Skills Parents Believe are Important for School Success</a:t>
            </a:r>
          </a:p>
          <a:p>
            <a:pPr marL="914400" lvl="0" indent="-463550">
              <a:buFont typeface="Arial" charset="0"/>
              <a:buChar char="•"/>
              <a:defRPr/>
            </a:pPr>
            <a:r>
              <a:rPr lang="en-US" sz="2400" dirty="0"/>
              <a:t>Regardless of country of origin, parents most frequently reported that social skills (88%) and language and literacy skills (83%) were key school readiness skills. </a:t>
            </a:r>
          </a:p>
          <a:p>
            <a:pPr marL="914400" indent="-463550">
              <a:buFont typeface="Arial" charset="0"/>
              <a:buChar char="•"/>
              <a:defRPr/>
            </a:pPr>
            <a:r>
              <a:rPr lang="en-US" sz="2400" dirty="0"/>
              <a:t>Significantly fewer parents emphasized mathematics (59%) or physical well-being (39%). </a:t>
            </a:r>
          </a:p>
          <a:p>
            <a:pPr marL="914400" indent="-463550">
              <a:buFont typeface="Arial" charset="0"/>
              <a:buChar char="•"/>
              <a:defRPr/>
            </a:pPr>
            <a:r>
              <a:rPr lang="en-US" sz="2400" b="1" dirty="0"/>
              <a:t>Figure 1. </a:t>
            </a:r>
          </a:p>
          <a:p>
            <a:endParaRPr lang="en-US" sz="2800" b="1" dirty="0"/>
          </a:p>
          <a:p>
            <a:pPr algn="ctr"/>
            <a:endParaRPr lang="en-US" sz="6000" b="1" dirty="0"/>
          </a:p>
          <a:p>
            <a:pPr marL="342900" lvl="0" indent="-200660">
              <a:spcBef>
                <a:spcPts val="560"/>
              </a:spcBef>
              <a:buClr>
                <a:schemeClr val="hlink"/>
              </a:buClr>
            </a:pPr>
            <a:endParaRPr lang="en-US" sz="5400" dirty="0">
              <a:sym typeface="Tahoma"/>
            </a:endParaRPr>
          </a:p>
          <a:p>
            <a:pPr marL="342900" lvl="0" indent="-200660">
              <a:spcBef>
                <a:spcPts val="560"/>
              </a:spcBef>
              <a:buClr>
                <a:schemeClr val="hlink"/>
              </a:buClr>
            </a:pPr>
            <a:endParaRPr lang="en-US" sz="5400" dirty="0">
              <a:ea typeface="Tahoma"/>
              <a:cs typeface="Tahoma"/>
              <a:sym typeface="Tahoma"/>
            </a:endParaRPr>
          </a:p>
          <a:p>
            <a:pPr marL="342900" lvl="0" indent="-342900">
              <a:buFont typeface="Arial" charset="0"/>
              <a:buChar char="•"/>
              <a:defRPr/>
            </a:pPr>
            <a:endParaRPr lang="en-US" sz="2400" dirty="0"/>
          </a:p>
          <a:p>
            <a:pPr marL="342900" lvl="0" indent="-342900">
              <a:buFont typeface="Arial" charset="0"/>
              <a:buChar char="•"/>
              <a:defRPr/>
            </a:pPr>
            <a:endParaRPr lang="en-US" sz="2400" dirty="0"/>
          </a:p>
          <a:p>
            <a:pPr marL="342900" lvl="0" indent="-342900">
              <a:buFont typeface="Arial" charset="0"/>
              <a:buChar char="•"/>
              <a:defRPr/>
            </a:pPr>
            <a:endParaRPr lang="en-US" sz="2400" dirty="0"/>
          </a:p>
          <a:p>
            <a:pPr marL="342900" lvl="0" indent="-342900">
              <a:buFont typeface="Arial" charset="0"/>
              <a:buChar char="•"/>
              <a:defRPr/>
            </a:pPr>
            <a:endParaRPr lang="en-US" sz="2400" dirty="0"/>
          </a:p>
          <a:p>
            <a:pPr marL="342900" lvl="0" indent="-342900">
              <a:buFont typeface="Arial" charset="0"/>
              <a:buChar char="•"/>
              <a:defRPr/>
            </a:pPr>
            <a:endParaRPr lang="en-US" sz="2400" dirty="0"/>
          </a:p>
          <a:p>
            <a:pPr marL="2171700" lvl="1" indent="-342900">
              <a:buFont typeface="Arial" charset="0"/>
              <a:buChar char="•"/>
              <a:defRPr/>
            </a:pPr>
            <a:endParaRPr lang="en-US" sz="2400" dirty="0"/>
          </a:p>
          <a:p>
            <a:pPr marL="914400" lvl="0" indent="-454025">
              <a:buFont typeface="Arial" charset="0"/>
              <a:buChar char="•"/>
            </a:pPr>
            <a:r>
              <a:rPr lang="en-US" sz="2400" dirty="0"/>
              <a:t>Sample responses:</a:t>
            </a:r>
          </a:p>
          <a:p>
            <a:pPr marL="1828800" lvl="2" indent="-463550">
              <a:buFont typeface="Arial" charset="0"/>
              <a:buChar char="•"/>
            </a:pPr>
            <a:r>
              <a:rPr lang="en-US" sz="2400" dirty="0"/>
              <a:t>“Learn to write” – language/ literacy </a:t>
            </a:r>
          </a:p>
          <a:p>
            <a:pPr marL="1828800" lvl="2" indent="-463550">
              <a:buFont typeface="Arial" charset="0"/>
              <a:buChar char="•"/>
            </a:pPr>
            <a:r>
              <a:rPr lang="en-US" sz="2400" dirty="0"/>
              <a:t>”Shapes” – mathematics </a:t>
            </a:r>
          </a:p>
          <a:p>
            <a:pPr marL="1828800" lvl="2" indent="-463550">
              <a:buFont typeface="Arial" charset="0"/>
              <a:buChar char="•"/>
            </a:pPr>
            <a:r>
              <a:rPr lang="en-US" sz="2400" dirty="0"/>
              <a:t>“Learning to follow rules” – social foundations</a:t>
            </a:r>
          </a:p>
          <a:p>
            <a:pPr marL="1828800" lvl="2" indent="-463550">
              <a:buFont typeface="Arial" charset="0"/>
              <a:buChar char="•"/>
            </a:pPr>
            <a:r>
              <a:rPr lang="en-US" sz="2400" dirty="0"/>
              <a:t>“Share with others” – social foundations</a:t>
            </a:r>
          </a:p>
          <a:p>
            <a:pPr marL="1828800" lvl="2" indent="-463550">
              <a:buFont typeface="Arial" charset="0"/>
              <a:buChar char="•"/>
            </a:pPr>
            <a:r>
              <a:rPr lang="en-US" sz="2400" dirty="0"/>
              <a:t>“Toileting” – physical well-being and motor development</a:t>
            </a:r>
          </a:p>
          <a:p>
            <a:pPr marL="908050" lvl="2"/>
            <a:endParaRPr lang="en-US" sz="2400" dirty="0"/>
          </a:p>
          <a:p>
            <a:pPr marL="0" lvl="2" algn="ctr"/>
            <a:r>
              <a:rPr lang="en-US" sz="2800" b="1" dirty="0">
                <a:solidFill>
                  <a:schemeClr val="accent1">
                    <a:lumMod val="75000"/>
                  </a:schemeClr>
                </a:solidFill>
              </a:rPr>
              <a:t>Role of Parent in Developing Skills Important for School Success</a:t>
            </a:r>
          </a:p>
          <a:p>
            <a:pPr marL="914400" lvl="0" indent="-454025">
              <a:buFont typeface="Arial" charset="0"/>
              <a:buChar char="•"/>
            </a:pPr>
            <a:r>
              <a:rPr lang="en-US" sz="2400" dirty="0"/>
              <a:t>Parents most frequently teach the child the skills they deem necessary for school readiness; however, teachers and peers are also utilized to assist with learning. </a:t>
            </a:r>
          </a:p>
          <a:p>
            <a:pPr marL="914400" indent="-454025">
              <a:buFont typeface="Arial" charset="0"/>
              <a:buChar char="•"/>
            </a:pPr>
            <a:r>
              <a:rPr lang="en-US" sz="2400" dirty="0"/>
              <a:t>More Salvadoran parents reported active involvement in teaching skills and more parent responsibility than Dominican parents.</a:t>
            </a:r>
          </a:p>
          <a:p>
            <a:pPr marL="914400" indent="-454025">
              <a:buFont typeface="Arial" charset="0"/>
              <a:buChar char="•"/>
            </a:pPr>
            <a:r>
              <a:rPr lang="en-US" sz="2400" b="1" dirty="0"/>
              <a:t>Figure 2. </a:t>
            </a:r>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endParaRPr lang="en-US" sz="2400" b="1" dirty="0"/>
          </a:p>
          <a:p>
            <a:pPr marL="914400" indent="-454025">
              <a:buFont typeface="Arial" charset="0"/>
              <a:buChar char="•"/>
            </a:pPr>
            <a:r>
              <a:rPr lang="en-US" sz="2400" dirty="0"/>
              <a:t>*Salvadoran parents report significantly more responsibility for teaching school readiness skills compared to Dominican parents, </a:t>
            </a:r>
            <a:r>
              <a:rPr lang="en-US" sz="2400" i="1" dirty="0"/>
              <a:t>x</a:t>
            </a:r>
            <a:r>
              <a:rPr lang="en-US" sz="2400" baseline="30000" dirty="0"/>
              <a:t>2</a:t>
            </a:r>
            <a:r>
              <a:rPr lang="en-US" sz="2400" dirty="0"/>
              <a:t> (1, N=41) = 5.8, p &lt; .10.</a:t>
            </a:r>
          </a:p>
          <a:p>
            <a:pPr marL="342900" indent="-342900">
              <a:buFont typeface="Arial" charset="0"/>
              <a:buChar char="•"/>
              <a:defRPr/>
            </a:pPr>
            <a:endParaRPr lang="en-US" sz="2400" dirty="0"/>
          </a:p>
          <a:p>
            <a:pPr marL="342900" lvl="0" indent="-342900">
              <a:buFont typeface="Arial" charset="0"/>
              <a:buChar char="•"/>
              <a:defRPr/>
            </a:pPr>
            <a:endParaRPr lang="en-US" sz="2400" dirty="0"/>
          </a:p>
          <a:p>
            <a:pPr marL="1716088" lvl="2" indent="-342900">
              <a:buFont typeface="Arial" charset="0"/>
              <a:buChar char="•"/>
            </a:pPr>
            <a:endParaRPr lang="en-US" sz="2400" dirty="0"/>
          </a:p>
          <a:p>
            <a:pPr marL="342900" indent="-342900">
              <a:buFont typeface="Arial" charset="0"/>
              <a:buChar char="•"/>
              <a:defRPr/>
            </a:pPr>
            <a:endParaRPr lang="en-US" sz="2400" dirty="0"/>
          </a:p>
          <a:p>
            <a:pPr marL="342900" lvl="0" indent="-342900">
              <a:buFont typeface="Arial" charset="0"/>
              <a:buChar char="•"/>
              <a:defRPr/>
            </a:pPr>
            <a:endParaRPr lang="en-US" sz="2400" dirty="0"/>
          </a:p>
        </p:txBody>
      </p:sp>
      <p:sp>
        <p:nvSpPr>
          <p:cNvPr id="7" name="TextBox 6">
            <a:extLst>
              <a:ext uri="{FF2B5EF4-FFF2-40B4-BE49-F238E27FC236}">
                <a16:creationId xmlns:a16="http://schemas.microsoft.com/office/drawing/2014/main" id="{4AB98E95-5611-4CAB-9A87-B419DBF6A3C1}"/>
              </a:ext>
            </a:extLst>
          </p:cNvPr>
          <p:cNvSpPr txBox="1"/>
          <p:nvPr/>
        </p:nvSpPr>
        <p:spPr>
          <a:xfrm>
            <a:off x="1306286" y="4767686"/>
            <a:ext cx="11237976" cy="20590252"/>
          </a:xfrm>
          <a:prstGeom prst="rect">
            <a:avLst/>
          </a:prstGeom>
          <a:noFill/>
          <a:ln>
            <a:noFill/>
          </a:ln>
        </p:spPr>
        <p:txBody>
          <a:bodyPr wrap="square" numCol="1" rtlCol="0">
            <a:spAutoFit/>
          </a:bodyPr>
          <a:lstStyle/>
          <a:p>
            <a:pPr algn="ctr"/>
            <a:r>
              <a:rPr lang="en-US" sz="3600" b="1" u="sng" dirty="0"/>
              <a:t>Introduction</a:t>
            </a:r>
          </a:p>
          <a:p>
            <a:pPr marL="342900" lvl="1" indent="-342900">
              <a:buFont typeface="Arial" charset="0"/>
              <a:buChar char="•"/>
            </a:pPr>
            <a:r>
              <a:rPr lang="en-US" sz="2400" dirty="0"/>
              <a:t>Unfortunately, many immigrant students, over half of whom come from </a:t>
            </a:r>
            <a:r>
              <a:rPr lang="en-US" sz="2400" dirty="0" err="1"/>
              <a:t>Latinx</a:t>
            </a:r>
            <a:r>
              <a:rPr lang="en-US" sz="2400" dirty="0"/>
              <a:t> families, struggle in the US school system. Understanding the skills that these students start school with can help predict their future success. </a:t>
            </a:r>
          </a:p>
          <a:p>
            <a:pPr marL="342900" lvl="1" indent="-342900">
              <a:buFont typeface="Arial" charset="0"/>
              <a:buChar char="•"/>
            </a:pPr>
            <a:endParaRPr lang="en-US" sz="2400" dirty="0"/>
          </a:p>
          <a:p>
            <a:pPr marL="342900" indent="-342900">
              <a:buFont typeface="Arial" charset="0"/>
              <a:buChar char="•"/>
            </a:pPr>
            <a:r>
              <a:rPr lang="en-US" sz="2400" dirty="0"/>
              <a:t>School readiness refers to a set of skills necessary for a child to know prior to beginning formal schooling </a:t>
            </a:r>
            <a:r>
              <a:rPr lang="en-US" sz="1800" dirty="0"/>
              <a:t>(</a:t>
            </a:r>
            <a:r>
              <a:rPr lang="en-US" sz="1800" dirty="0" err="1"/>
              <a:t>DiBello</a:t>
            </a:r>
            <a:r>
              <a:rPr lang="en-US" sz="1800" dirty="0"/>
              <a:t> &amp; </a:t>
            </a:r>
            <a:r>
              <a:rPr lang="en-US" sz="1800" dirty="0" err="1"/>
              <a:t>Neuharth</a:t>
            </a:r>
            <a:r>
              <a:rPr lang="en-US" sz="1800" dirty="0"/>
              <a:t>-Pritchett, 2012)</a:t>
            </a:r>
            <a:r>
              <a:rPr lang="en-US" sz="2400" dirty="0"/>
              <a:t>. Although school readiness assessments vary across states, the skills generally assessed include literacy, mathematics, social foundations, and physical well-being.</a:t>
            </a:r>
          </a:p>
          <a:p>
            <a:pPr marL="342900" lvl="0" indent="-342900">
              <a:buFont typeface="Arial" charset="0"/>
              <a:buChar char="•"/>
            </a:pPr>
            <a:endParaRPr lang="en-US" sz="2400" dirty="0"/>
          </a:p>
          <a:p>
            <a:pPr marL="342900" lvl="0" indent="-342900">
              <a:buFont typeface="Arial" charset="0"/>
              <a:buChar char="•"/>
            </a:pPr>
            <a:r>
              <a:rPr lang="en-US" sz="2400" dirty="0"/>
              <a:t>Parent involvement, the educational activities that a parent or immediate family member engages in with their child, is positively correlated to measures of school readiness. Parents who are involved at home tend to have children with higher academic achievement, lower numbers of conduct issues, and fewer cases of hyperactivity </a:t>
            </a:r>
            <a:r>
              <a:rPr lang="en-US" sz="1800" dirty="0"/>
              <a:t>(Puccini, </a:t>
            </a:r>
            <a:r>
              <a:rPr lang="en-US" sz="1800" dirty="0" err="1"/>
              <a:t>Froiland</a:t>
            </a:r>
            <a:r>
              <a:rPr lang="en-US" sz="1800" dirty="0"/>
              <a:t> &amp; </a:t>
            </a:r>
            <a:r>
              <a:rPr lang="en-US" sz="1800" dirty="0" err="1"/>
              <a:t>Moeyaert</a:t>
            </a:r>
            <a:r>
              <a:rPr lang="en-US" sz="1800" dirty="0"/>
              <a:t>, 2020)</a:t>
            </a:r>
            <a:r>
              <a:rPr lang="en-US" sz="2400" dirty="0"/>
              <a:t>.</a:t>
            </a:r>
          </a:p>
          <a:p>
            <a:pPr marL="342900" lvl="0" indent="-342900">
              <a:buFont typeface="Arial" charset="0"/>
              <a:buChar char="•"/>
            </a:pPr>
            <a:endParaRPr lang="en-US" sz="2400" b="1" dirty="0"/>
          </a:p>
          <a:p>
            <a:pPr marL="342900" indent="-342900">
              <a:buFont typeface="Arial" charset="0"/>
              <a:buChar char="•"/>
            </a:pPr>
            <a:r>
              <a:rPr lang="en-US" sz="2400" dirty="0"/>
              <a:t>The socialization of the skills associated with school readiness may depend on parents’ beliefs about the importance of each and their role in the facilitation of developing them.</a:t>
            </a:r>
            <a:endParaRPr lang="en-US" sz="2400" b="1" dirty="0"/>
          </a:p>
          <a:p>
            <a:pPr marL="342900" lvl="0" indent="-342900">
              <a:buFont typeface="Arial" charset="0"/>
              <a:buChar char="•"/>
            </a:pPr>
            <a:endParaRPr lang="en-US" sz="2400" b="1" dirty="0"/>
          </a:p>
          <a:p>
            <a:pPr marL="342900" lvl="0" indent="-342900">
              <a:buFont typeface="Arial" charset="0"/>
              <a:buChar char="•"/>
            </a:pPr>
            <a:r>
              <a:rPr lang="en-US" sz="2400" dirty="0"/>
              <a:t>Many studies about </a:t>
            </a:r>
            <a:r>
              <a:rPr lang="en-US" sz="2400" dirty="0" err="1"/>
              <a:t>Latinx</a:t>
            </a:r>
            <a:r>
              <a:rPr lang="en-US" sz="2400" dirty="0"/>
              <a:t> communities focus heavily on immigrants from Mexico. In order to expand the study of the </a:t>
            </a:r>
            <a:r>
              <a:rPr lang="en-US" sz="2400" dirty="0" err="1"/>
              <a:t>Latinx</a:t>
            </a:r>
            <a:r>
              <a:rPr lang="en-US" sz="2400" dirty="0"/>
              <a:t> immigrant population, we used two other well-represented groups of </a:t>
            </a:r>
            <a:r>
              <a:rPr lang="en-US" sz="2400" dirty="0" err="1"/>
              <a:t>Latinx</a:t>
            </a:r>
            <a:r>
              <a:rPr lang="en-US" sz="2400" dirty="0"/>
              <a:t> immigrants in Dominicans and Salvadorans.</a:t>
            </a:r>
          </a:p>
          <a:p>
            <a:pPr marL="342900" lvl="0" indent="-342900">
              <a:buFont typeface="Arial" charset="0"/>
              <a:buChar char="•"/>
            </a:pPr>
            <a:endParaRPr lang="en-US" sz="2400" b="1" dirty="0"/>
          </a:p>
          <a:p>
            <a:pPr marL="342900" lvl="0" indent="-342900">
              <a:buFont typeface="Arial" charset="0"/>
              <a:buChar char="•"/>
            </a:pPr>
            <a:r>
              <a:rPr lang="en-US" sz="2400" b="1" dirty="0"/>
              <a:t>This Study </a:t>
            </a:r>
            <a:r>
              <a:rPr lang="en-US" sz="2400" dirty="0"/>
              <a:t>documented the differences between two groups of </a:t>
            </a:r>
            <a:r>
              <a:rPr lang="en-US" sz="2400" dirty="0" err="1"/>
              <a:t>Latinx</a:t>
            </a:r>
            <a:r>
              <a:rPr lang="en-US" sz="2400" dirty="0"/>
              <a:t> parents’ personal accounts of 1) the skills they believed were important for school success in kindergarten and 2) their role in developing those skills</a:t>
            </a:r>
          </a:p>
          <a:p>
            <a:pPr marL="0" lvl="1" algn="ctr">
              <a:defRPr/>
            </a:pPr>
            <a:endParaRPr lang="en-US" sz="1200" dirty="0"/>
          </a:p>
          <a:p>
            <a:pPr algn="ctr"/>
            <a:r>
              <a:rPr lang="en-US" sz="3600" b="1" u="sng" dirty="0"/>
              <a:t>Method</a:t>
            </a:r>
            <a:endParaRPr lang="en-US" sz="3600" dirty="0"/>
          </a:p>
          <a:p>
            <a:pPr marL="342900" lvl="0" indent="-342900">
              <a:buFont typeface="Arial" charset="0"/>
              <a:buChar char="•"/>
            </a:pPr>
            <a:r>
              <a:rPr lang="en-US" sz="2400" dirty="0"/>
              <a:t>Participants</a:t>
            </a:r>
          </a:p>
          <a:p>
            <a:pPr marL="1250950" lvl="1" indent="-342900">
              <a:buFont typeface="Arial" charset="0"/>
              <a:buChar char="•"/>
            </a:pPr>
            <a:r>
              <a:rPr lang="en-US" sz="2400" dirty="0"/>
              <a:t>41 </a:t>
            </a:r>
            <a:r>
              <a:rPr lang="en-US" sz="2400" dirty="0" err="1"/>
              <a:t>Latinx</a:t>
            </a:r>
            <a:r>
              <a:rPr lang="en-US" sz="2400" dirty="0"/>
              <a:t> first- and second-generation immigrants (19 Dominican, 22 Salvadoran) with children (48.8% girls, </a:t>
            </a:r>
            <a:r>
              <a:rPr lang="en-US" sz="2400" i="1" dirty="0"/>
              <a:t>M</a:t>
            </a:r>
            <a:r>
              <a:rPr lang="en-US" sz="2400" baseline="-25000" dirty="0"/>
              <a:t>age</a:t>
            </a:r>
            <a:r>
              <a:rPr lang="en-US" sz="2400" dirty="0"/>
              <a:t> = 4.33 yrs.) entering kindergarten in fall 2018 or 2019.</a:t>
            </a:r>
          </a:p>
          <a:p>
            <a:pPr marL="1250950" lvl="1" indent="-342900">
              <a:buFont typeface="Arial" charset="0"/>
              <a:buChar char="•"/>
            </a:pPr>
            <a:r>
              <a:rPr lang="en-US" sz="2400" dirty="0"/>
              <a:t>Interviewees were typically mothers and most (79.5%) spoke Spanish at home.</a:t>
            </a:r>
          </a:p>
          <a:p>
            <a:pPr marL="1250950" lvl="1" indent="-342900">
              <a:buFont typeface="Arial" charset="0"/>
              <a:buChar char="•"/>
            </a:pPr>
            <a:r>
              <a:rPr lang="en-US" sz="2400" dirty="0"/>
              <a:t>Parents tended to be in their 30s (Dominican parents: </a:t>
            </a:r>
            <a:r>
              <a:rPr lang="en-US" sz="2400" i="1" dirty="0"/>
              <a:t>M</a:t>
            </a:r>
            <a:r>
              <a:rPr lang="en-US" sz="2400" dirty="0"/>
              <a:t> = 33.10, </a:t>
            </a:r>
            <a:r>
              <a:rPr lang="en-US" sz="2400" i="1" dirty="0"/>
              <a:t>SD</a:t>
            </a:r>
            <a:r>
              <a:rPr lang="en-US" sz="2400" dirty="0"/>
              <a:t> = 6.52; Salvadoran parents: </a:t>
            </a:r>
            <a:r>
              <a:rPr lang="en-US" sz="2400" i="1" dirty="0"/>
              <a:t>M</a:t>
            </a:r>
            <a:r>
              <a:rPr lang="en-US" sz="2400" dirty="0"/>
              <a:t> = 35.76, </a:t>
            </a:r>
            <a:r>
              <a:rPr lang="en-US" sz="2400" i="1" dirty="0"/>
              <a:t>SD</a:t>
            </a:r>
            <a:r>
              <a:rPr lang="en-US" sz="2400" dirty="0"/>
              <a:t> = 7.18)</a:t>
            </a:r>
          </a:p>
          <a:p>
            <a:pPr lvl="0"/>
            <a:endParaRPr lang="en-US" sz="2400" dirty="0"/>
          </a:p>
          <a:p>
            <a:pPr lvl="0"/>
            <a:r>
              <a:rPr lang="en-US" sz="2400" dirty="0"/>
              <a:t>Measures </a:t>
            </a:r>
          </a:p>
          <a:p>
            <a:pPr marL="457200" lvl="1" indent="-457200">
              <a:buFont typeface="Arial" charset="0"/>
              <a:buChar char="•"/>
            </a:pPr>
            <a:r>
              <a:rPr lang="en-US" sz="2400" dirty="0"/>
              <a:t>A semi-structured interview was used to inquire about participants’ demographic information and views on school readiness. Responses were probed as necessary.</a:t>
            </a:r>
          </a:p>
          <a:p>
            <a:pPr marL="457200" lvl="1" indent="-457200">
              <a:buFont typeface="Arial" charset="0"/>
              <a:buChar char="•"/>
            </a:pPr>
            <a:r>
              <a:rPr lang="en-US" sz="2400" b="1" dirty="0"/>
              <a:t>School Readiness Skills</a:t>
            </a:r>
          </a:p>
          <a:p>
            <a:pPr marL="914400" lvl="2" indent="-463550">
              <a:buFont typeface="Arial" charset="0"/>
              <a:buChar char="•"/>
            </a:pPr>
            <a:r>
              <a:rPr lang="en-US" sz="2400" dirty="0"/>
              <a:t>“In your opinion, what must your child know or be able to do by the time he/she starts kindergarten?”</a:t>
            </a:r>
          </a:p>
          <a:p>
            <a:pPr marL="1419225" lvl="2" indent="-558800">
              <a:buFont typeface="Arial" charset="0"/>
              <a:buChar char="•"/>
            </a:pPr>
            <a:r>
              <a:rPr lang="en-US" sz="2400" dirty="0"/>
              <a:t>The answers were coded into categories based on the Maryland Kindergarten Readiness Assessment (KRA) domains which include language/literacy, mathematics, social foundations, physical well-being and motor development.</a:t>
            </a:r>
          </a:p>
          <a:p>
            <a:pPr marL="1419225" lvl="2" indent="-558800">
              <a:buFont typeface="Arial" charset="0"/>
              <a:buChar char="•"/>
            </a:pPr>
            <a:endParaRPr lang="en-US" sz="2400" dirty="0"/>
          </a:p>
          <a:p>
            <a:pPr marL="463550" lvl="2" indent="-463550">
              <a:buFont typeface="Arial" charset="0"/>
              <a:buChar char="•"/>
            </a:pPr>
            <a:r>
              <a:rPr lang="en-US" sz="2400" b="1" dirty="0"/>
              <a:t>Parent Involvement </a:t>
            </a:r>
          </a:p>
          <a:p>
            <a:pPr marL="914400" lvl="2" indent="-463550">
              <a:buFont typeface="Arial" charset="0"/>
              <a:buChar char="•"/>
            </a:pPr>
            <a:r>
              <a:rPr lang="en-US" sz="2400" dirty="0"/>
              <a:t>“Let’s talk a bit more about the skills you mentioned in the last question. How does your child learn this skill?”</a:t>
            </a:r>
          </a:p>
          <a:p>
            <a:pPr marL="914400" lvl="3" indent="-463550">
              <a:buFont typeface="Arial" charset="0"/>
              <a:buChar char="•"/>
            </a:pPr>
            <a:r>
              <a:rPr lang="en-US" sz="2400" dirty="0"/>
              <a:t>This question was repeated for each skill listed in the answer to the previous question. Answers were coded according to who taught the skill. They were also coded according to the parents’ role in teaching the skill (active, facilitator, role model, uninvolved).</a:t>
            </a:r>
          </a:p>
        </p:txBody>
      </p:sp>
      <p:sp>
        <p:nvSpPr>
          <p:cNvPr id="8" name="TextBox 7">
            <a:extLst>
              <a:ext uri="{FF2B5EF4-FFF2-40B4-BE49-F238E27FC236}">
                <a16:creationId xmlns:a16="http://schemas.microsoft.com/office/drawing/2014/main" id="{4BCEFDDC-6134-485A-BC68-A023830DF537}"/>
              </a:ext>
            </a:extLst>
          </p:cNvPr>
          <p:cNvSpPr txBox="1"/>
          <p:nvPr/>
        </p:nvSpPr>
        <p:spPr>
          <a:xfrm>
            <a:off x="23937687" y="4767685"/>
            <a:ext cx="11238084" cy="19666922"/>
          </a:xfrm>
          <a:prstGeom prst="rect">
            <a:avLst/>
          </a:prstGeom>
          <a:noFill/>
          <a:ln>
            <a:noFill/>
          </a:ln>
        </p:spPr>
        <p:txBody>
          <a:bodyPr wrap="square" rtlCol="0">
            <a:spAutoFit/>
          </a:bodyPr>
          <a:lstStyle/>
          <a:p>
            <a:pPr algn="ctr"/>
            <a:r>
              <a:rPr lang="en-US" sz="3600" b="1" u="sng" dirty="0"/>
              <a:t>Results (cont’d.)</a:t>
            </a:r>
            <a:endParaRPr lang="en-US" sz="2400" b="1" dirty="0"/>
          </a:p>
          <a:p>
            <a:pPr marL="285750" lvl="0" indent="-285750">
              <a:buFont typeface="Arial" charset="0"/>
              <a:buChar char="•"/>
            </a:pPr>
            <a:r>
              <a:rPr lang="en-US" sz="2400" b="1" dirty="0"/>
              <a:t>Figure 3. </a:t>
            </a:r>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285750" lvl="0" indent="-285750">
              <a:buFont typeface="Arial" charset="0"/>
              <a:buChar char="•"/>
            </a:pPr>
            <a:endParaRPr lang="en-US" sz="2400" b="1" dirty="0"/>
          </a:p>
          <a:p>
            <a:pPr marL="914400" indent="-454025">
              <a:buFont typeface="Arial" charset="0"/>
              <a:buChar char="•"/>
            </a:pPr>
            <a:r>
              <a:rPr lang="en-US" sz="2400" dirty="0"/>
              <a:t>*Salvadoran parents report taking a significantly more active role in teaching necessary skills compared to Dominican parents, </a:t>
            </a:r>
            <a:r>
              <a:rPr lang="en-US" sz="2400" i="1" dirty="0"/>
              <a:t>x</a:t>
            </a:r>
            <a:r>
              <a:rPr lang="en-US" sz="2400" baseline="30000" dirty="0"/>
              <a:t>2</a:t>
            </a:r>
            <a:r>
              <a:rPr lang="en-US" sz="2400" dirty="0"/>
              <a:t> (1, N=41) = 5.5, p &lt; .10.</a:t>
            </a:r>
          </a:p>
          <a:p>
            <a:pPr marL="285750" lvl="0" indent="-285750">
              <a:buFont typeface="Arial" charset="0"/>
              <a:buChar char="•"/>
            </a:pPr>
            <a:r>
              <a:rPr lang="en-US" sz="2400" dirty="0"/>
              <a:t>Sample responses</a:t>
            </a:r>
          </a:p>
          <a:p>
            <a:pPr marL="1203325" lvl="1" indent="-342900">
              <a:buFont typeface="Arial" charset="0"/>
              <a:buChar char="•"/>
            </a:pPr>
            <a:r>
              <a:rPr lang="en-US" sz="2400" b="1" dirty="0"/>
              <a:t>Ways children learn such skills </a:t>
            </a:r>
            <a:endParaRPr lang="en-US" sz="2400" dirty="0"/>
          </a:p>
          <a:p>
            <a:pPr marL="1716088" lvl="2" indent="-342900">
              <a:buFont typeface="Arial" charset="0"/>
              <a:buChar char="•"/>
            </a:pPr>
            <a:r>
              <a:rPr lang="en-US" sz="2400" dirty="0"/>
              <a:t>“I would write the letter to see if he knows the letter” - parent, active </a:t>
            </a:r>
          </a:p>
          <a:p>
            <a:pPr marL="1716088" lvl="2" indent="-342900">
              <a:buFont typeface="Arial" charset="0"/>
              <a:buChar char="•"/>
            </a:pPr>
            <a:r>
              <a:rPr lang="en-US" sz="2400" dirty="0"/>
              <a:t>“He will learn it with the example that I give him at home” – parent, role model </a:t>
            </a:r>
          </a:p>
          <a:p>
            <a:pPr marL="1716088" lvl="2" indent="-342900">
              <a:buFont typeface="Arial" charset="0"/>
              <a:buChar char="•"/>
            </a:pPr>
            <a:r>
              <a:rPr lang="en-US" sz="2400" dirty="0"/>
              <a:t>“Try to take her to the park, to places where there are more kids, so she can interact” – other children, parent, facilitator</a:t>
            </a:r>
          </a:p>
          <a:p>
            <a:pPr marL="1716088" lvl="2" indent="-342900">
              <a:buFont typeface="Arial" charset="0"/>
              <a:buChar char="•"/>
            </a:pPr>
            <a:r>
              <a:rPr lang="en-US" sz="2400" dirty="0"/>
              <a:t>“I think that it is something natural” – natural growth, uninvolved </a:t>
            </a:r>
            <a:endParaRPr lang="en-US" sz="3600" b="1" u="sng" dirty="0"/>
          </a:p>
          <a:p>
            <a:pPr algn="ctr"/>
            <a:r>
              <a:rPr lang="en-US" sz="3600" b="1" u="sng" dirty="0"/>
              <a:t>Conclusion</a:t>
            </a:r>
          </a:p>
          <a:p>
            <a:pPr marL="285750" indent="-285750">
              <a:buFont typeface="Arial" charset="0"/>
              <a:buChar char="•"/>
            </a:pPr>
            <a:r>
              <a:rPr lang="en-US" sz="2400" dirty="0"/>
              <a:t>More </a:t>
            </a:r>
            <a:r>
              <a:rPr lang="en-US" sz="2400" dirty="0" err="1"/>
              <a:t>Latinx</a:t>
            </a:r>
            <a:r>
              <a:rPr lang="en-US" sz="2400" dirty="0"/>
              <a:t> immigrant parents emphasize mastering basic language/literacy skills and social skills compared to other skills. </a:t>
            </a:r>
          </a:p>
          <a:p>
            <a:pPr marL="1203325" lvl="1" indent="-342900">
              <a:buFont typeface="Arial" charset="0"/>
              <a:buChar char="•"/>
            </a:pPr>
            <a:r>
              <a:rPr lang="en-US" sz="2400" dirty="0"/>
              <a:t>Previous research has shown that </a:t>
            </a:r>
            <a:r>
              <a:rPr lang="en-US" sz="2400" dirty="0" err="1"/>
              <a:t>Latinx</a:t>
            </a:r>
            <a:r>
              <a:rPr lang="en-US" sz="2400" dirty="0"/>
              <a:t> families place a heavy emphasis on social skills such as moral and behavioral skills </a:t>
            </a:r>
            <a:r>
              <a:rPr lang="en-US" sz="1800" dirty="0"/>
              <a:t>(Baker &amp; </a:t>
            </a:r>
            <a:r>
              <a:rPr lang="en-US" sz="1800" dirty="0" err="1"/>
              <a:t>DeWyngaert</a:t>
            </a:r>
            <a:r>
              <a:rPr lang="en-US" sz="1800" dirty="0"/>
              <a:t>, 2018)</a:t>
            </a:r>
            <a:r>
              <a:rPr lang="en-US" sz="2400" dirty="0"/>
              <a:t>.</a:t>
            </a:r>
            <a:endParaRPr lang="en-US" sz="1800" dirty="0"/>
          </a:p>
          <a:p>
            <a:pPr marL="285750" indent="-285750">
              <a:buFont typeface="Arial" charset="0"/>
              <a:buChar char="•"/>
            </a:pPr>
            <a:endParaRPr lang="en-US" sz="2400" dirty="0"/>
          </a:p>
          <a:p>
            <a:pPr marL="285750" indent="-285750">
              <a:buFont typeface="Arial" charset="0"/>
              <a:buChar char="•"/>
            </a:pPr>
            <a:r>
              <a:rPr lang="en-US" sz="2400" dirty="0"/>
              <a:t>Fewer </a:t>
            </a:r>
            <a:r>
              <a:rPr lang="en-US" sz="2400" dirty="0" err="1"/>
              <a:t>Latinx</a:t>
            </a:r>
            <a:r>
              <a:rPr lang="en-US" sz="2400" dirty="0"/>
              <a:t> Parents, Dominicans or Salvadorans, emphasized math and physical well-being. </a:t>
            </a:r>
          </a:p>
          <a:p>
            <a:pPr marL="1203325" lvl="1" indent="-342900">
              <a:buFont typeface="Arial" charset="0"/>
              <a:buChar char="•"/>
            </a:pPr>
            <a:r>
              <a:rPr lang="en-US" sz="2400" dirty="0"/>
              <a:t>Previous research suggests that </a:t>
            </a:r>
            <a:r>
              <a:rPr lang="en-US" sz="2400" dirty="0" err="1"/>
              <a:t>immmigrant</a:t>
            </a:r>
            <a:r>
              <a:rPr lang="en-US" sz="2400" dirty="0"/>
              <a:t> </a:t>
            </a:r>
            <a:r>
              <a:rPr lang="en-US" sz="2400" dirty="0" err="1"/>
              <a:t>Latinx</a:t>
            </a:r>
            <a:r>
              <a:rPr lang="en-US" sz="2400" dirty="0"/>
              <a:t> children's’ strengths generally include language and literacy, due to bilingual advantage, which also has been shown to increase social competence </a:t>
            </a:r>
            <a:r>
              <a:rPr lang="en-US" sz="1800" dirty="0"/>
              <a:t>(</a:t>
            </a:r>
            <a:r>
              <a:rPr lang="en-US" sz="1800"/>
              <a:t>Baker &amp; </a:t>
            </a:r>
            <a:r>
              <a:rPr lang="en-US" sz="1800" dirty="0" err="1"/>
              <a:t>DeWyngaert</a:t>
            </a:r>
            <a:r>
              <a:rPr lang="en-US" sz="1800" dirty="0"/>
              <a:t>, 2018; Galindo &amp; Fuller, 2010)</a:t>
            </a:r>
            <a:r>
              <a:rPr lang="en-US" sz="2400" dirty="0"/>
              <a:t>.</a:t>
            </a:r>
            <a:endParaRPr lang="en-US" sz="1800" dirty="0"/>
          </a:p>
          <a:p>
            <a:pPr marL="1203325" lvl="1" indent="-342900">
              <a:buFont typeface="Arial" charset="0"/>
              <a:buChar char="•"/>
            </a:pPr>
            <a:endParaRPr lang="en-US" sz="2400" dirty="0"/>
          </a:p>
          <a:p>
            <a:pPr marL="342900" lvl="0" indent="-342900">
              <a:buFont typeface="Arial" charset="0"/>
              <a:buChar char="•"/>
            </a:pPr>
            <a:r>
              <a:rPr lang="en-US" sz="2400" dirty="0"/>
              <a:t>Present findings represent a disparity among these parents’ views and what schools emphasize.</a:t>
            </a:r>
          </a:p>
          <a:p>
            <a:pPr marL="1203325" lvl="1" indent="-342900">
              <a:buFont typeface="Arial" charset="0"/>
              <a:buChar char="•"/>
            </a:pPr>
            <a:r>
              <a:rPr lang="en-US" sz="2400" dirty="0"/>
              <a:t>This research could inform preschool teachers of the skills some immigrant </a:t>
            </a:r>
            <a:r>
              <a:rPr lang="en-US" sz="2400" dirty="0" err="1"/>
              <a:t>Latinx</a:t>
            </a:r>
            <a:r>
              <a:rPr lang="en-US" sz="2400" dirty="0"/>
              <a:t> children may have worked on at home. </a:t>
            </a:r>
          </a:p>
          <a:p>
            <a:pPr marL="860425" lvl="1"/>
            <a:endParaRPr lang="en-US" sz="2400" dirty="0"/>
          </a:p>
          <a:p>
            <a:pPr marL="285750" lvl="0" indent="-285750">
              <a:buFont typeface="Arial" charset="0"/>
              <a:buChar char="•"/>
            </a:pPr>
            <a:r>
              <a:rPr lang="en-US" sz="2400" dirty="0"/>
              <a:t>Additionally, this research may be valuable in assessing and strengthening family-school partnerships.</a:t>
            </a:r>
          </a:p>
          <a:p>
            <a:pPr marL="1203325" lvl="1" indent="-342900">
              <a:buFont typeface="Arial" charset="0"/>
              <a:buChar char="•"/>
            </a:pPr>
            <a:r>
              <a:rPr lang="en-US" sz="2400" dirty="0"/>
              <a:t>More Salvadoran parents report taking an active role than Dominican parents.</a:t>
            </a:r>
          </a:p>
          <a:p>
            <a:pPr marL="1203325" lvl="1" indent="-342900">
              <a:buFont typeface="Arial" charset="0"/>
              <a:buChar char="•"/>
            </a:pPr>
            <a:r>
              <a:rPr lang="en-US" sz="2400" dirty="0"/>
              <a:t>A handful of parents mentioned that they engage in activities with their children when work is sent home from school. </a:t>
            </a:r>
          </a:p>
          <a:p>
            <a:pPr marL="1203325" lvl="1" indent="-342900">
              <a:buFont typeface="Arial" charset="0"/>
              <a:buChar char="•"/>
            </a:pPr>
            <a:r>
              <a:rPr lang="en-US" sz="2400" dirty="0"/>
              <a:t>Organizations such as Head Start are making a concerted effort to value the partnership between families and educational professionals in fostering the child’s educational experience </a:t>
            </a:r>
            <a:r>
              <a:rPr lang="en-US" sz="1800" dirty="0"/>
              <a:t>(Head Start, Parent, Family, and Community Engagement Framework, 2020)</a:t>
            </a:r>
            <a:r>
              <a:rPr lang="en-US" sz="2400" dirty="0"/>
              <a:t>.</a:t>
            </a:r>
            <a:endParaRPr lang="en-US" sz="1800" dirty="0"/>
          </a:p>
        </p:txBody>
      </p:sp>
      <p:graphicFrame>
        <p:nvGraphicFramePr>
          <p:cNvPr id="17" name="Chart 16"/>
          <p:cNvGraphicFramePr>
            <a:graphicFrameLocks/>
          </p:cNvGraphicFramePr>
          <p:nvPr>
            <p:extLst>
              <p:ext uri="{D42A27DB-BD31-4B8C-83A1-F6EECF244321}">
                <p14:modId xmlns:p14="http://schemas.microsoft.com/office/powerpoint/2010/main" val="1200582511"/>
              </p:ext>
            </p:extLst>
          </p:nvPr>
        </p:nvGraphicFramePr>
        <p:xfrm>
          <a:off x="13649212" y="18912806"/>
          <a:ext cx="9302228" cy="52883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871615489"/>
              </p:ext>
            </p:extLst>
          </p:nvPr>
        </p:nvGraphicFramePr>
        <p:xfrm>
          <a:off x="13649212" y="8704580"/>
          <a:ext cx="9302228" cy="52552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a:graphicFrameLocks/>
          </p:cNvGraphicFramePr>
          <p:nvPr>
            <p:extLst>
              <p:ext uri="{D42A27DB-BD31-4B8C-83A1-F6EECF244321}">
                <p14:modId xmlns:p14="http://schemas.microsoft.com/office/powerpoint/2010/main" val="1105131205"/>
              </p:ext>
            </p:extLst>
          </p:nvPr>
        </p:nvGraphicFramePr>
        <p:xfrm>
          <a:off x="24560130" y="5835584"/>
          <a:ext cx="8967870" cy="41313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0605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2925</TotalTime>
  <Words>1100</Words>
  <Application>Microsoft Office PowerPoint</Application>
  <PresentationFormat>Custom</PresentationFormat>
  <Paragraphs>116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Mower</dc:creator>
  <cp:lastModifiedBy>Susan Sonnenschein</cp:lastModifiedBy>
  <cp:revision>91</cp:revision>
  <dcterms:created xsi:type="dcterms:W3CDTF">2017-03-31T13:25:59Z</dcterms:created>
  <dcterms:modified xsi:type="dcterms:W3CDTF">2020-04-21T17:42:33Z</dcterms:modified>
</cp:coreProperties>
</file>